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tags/tag7.xml" ContentType="application/vnd.openxmlformats-officedocument.presentationml.tags+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tags/tag15.xml" ContentType="application/vnd.openxmlformats-officedocument.presentationml.tags+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256" r:id="rId2"/>
    <p:sldId id="317" r:id="rId3"/>
    <p:sldId id="257" r:id="rId4"/>
    <p:sldId id="318" r:id="rId5"/>
    <p:sldId id="319" r:id="rId6"/>
    <p:sldId id="320" r:id="rId7"/>
    <p:sldId id="321" r:id="rId8"/>
    <p:sldId id="340" r:id="rId9"/>
    <p:sldId id="345" r:id="rId10"/>
    <p:sldId id="343" r:id="rId11"/>
    <p:sldId id="325" r:id="rId12"/>
    <p:sldId id="346" r:id="rId13"/>
    <p:sldId id="327" r:id="rId14"/>
    <p:sldId id="328" r:id="rId15"/>
    <p:sldId id="329" r:id="rId16"/>
    <p:sldId id="347" r:id="rId17"/>
    <p:sldId id="331" r:id="rId18"/>
    <p:sldId id="332" r:id="rId19"/>
    <p:sldId id="333" r:id="rId20"/>
    <p:sldId id="348" r:id="rId21"/>
    <p:sldId id="334" r:id="rId22"/>
    <p:sldId id="335" r:id="rId23"/>
    <p:sldId id="336" r:id="rId24"/>
    <p:sldId id="337" r:id="rId25"/>
    <p:sldId id="338" r:id="rId26"/>
    <p:sldId id="344" r:id="rId27"/>
    <p:sldId id="284" r:id="rId28"/>
    <p:sldId id="342" r:id="rId2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A2"/>
    <a:srgbClr val="FFCBC5"/>
    <a:srgbClr val="82828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60" autoAdjust="0"/>
  </p:normalViewPr>
  <p:slideViewPr>
    <p:cSldViewPr snapToObjects="1">
      <p:cViewPr>
        <p:scale>
          <a:sx n="106" d="100"/>
          <a:sy n="106" d="100"/>
        </p:scale>
        <p:origin x="-1764"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C609A3F6-79F2-7141-A5D9-490882B81B81}" type="datetime1">
              <a:rPr lang="en-US" smtClean="0"/>
              <a:pPr/>
              <a:t>5/6/2012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A39F752E-D418-E443-AD42-3D916ED39905}"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FB364D8-483D-5547-9222-81DE68779A69}" type="datetime1">
              <a:rPr lang="en-US" smtClean="0"/>
              <a:pPr/>
              <a:t>5/6/2012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E70BD771-6227-704D-94BA-0FBA1E11A311}"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Shadow</a:t>
            </a:r>
            <a:r>
              <a:rPr lang="en-US" baseline="0" dirty="0" smtClean="0"/>
              <a:t> under text</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Diagram instead</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Don’t say ‘we</a:t>
            </a:r>
            <a:r>
              <a:rPr lang="en-US" baseline="0" dirty="0" smtClean="0"/>
              <a:t> tried’. Say ‘previously people used linear interpolation…’</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So</a:t>
            </a:r>
            <a:r>
              <a:rPr lang="en-US" baseline="0" dirty="0" smtClean="0"/>
              <a:t> the intra-joint interpolation is defined this way. We first interpolate the rotation angle. And then we interpolate the vector length.</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The result is shown here.</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Suppose we</a:t>
            </a:r>
            <a:r>
              <a:rPr lang="en-US" baseline="0" dirty="0" smtClean="0"/>
              <a:t> already obtained a set of cloth meshes, each one matches with a specific joint. The next question is how can we combine them together into a final mesh, so that it matches with all the joint configurations. And we found that simple linear interpolation works very well in order to accomplish this task. Let </a:t>
            </a:r>
            <a:r>
              <a:rPr lang="en-US" baseline="0" dirty="0" err="1" smtClean="0"/>
              <a:t>x</a:t>
            </a:r>
            <a:r>
              <a:rPr lang="en-US" baseline="0" dirty="0" smtClean="0"/>
              <a:t> be a vertex in the mesh, its final position is </a:t>
            </a:r>
            <a:r>
              <a:rPr lang="en-US" altLang="zh-CN" baseline="0" dirty="0" smtClean="0"/>
              <a:t>just the weighted interpolation. </a:t>
            </a:r>
            <a:r>
              <a:rPr lang="en-US" altLang="zh-CN" baseline="0" dirty="0" err="1" smtClean="0"/>
              <a:t>Wi</a:t>
            </a:r>
            <a:r>
              <a:rPr lang="en-US" altLang="zh-CN" baseline="0" dirty="0" smtClean="0"/>
              <a:t> is then defined as a weight map for each join mesh.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The top two pictures here</a:t>
            </a:r>
            <a:r>
              <a:rPr lang="en-US" baseline="0" dirty="0" smtClean="0"/>
              <a:t> are </a:t>
            </a:r>
            <a:r>
              <a:rPr lang="en-US" dirty="0" smtClean="0"/>
              <a:t>the weight map we created </a:t>
            </a:r>
            <a:r>
              <a:rPr lang="en-US" baseline="0" dirty="0" smtClean="0"/>
              <a:t>using a distance function to the elbow joint. The bottom row is an analysis result we obtained to demonstrate how the joint affects the cloth wrinkles. As you can see here, our weight map is quite close to the analysis result. But you can also notice that the elbow joint has different influence on the inner elbow and the outer elbow. This is because when the elbow bends, we have more wrinkles in the inner elbow and the outer elbow.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After</a:t>
            </a:r>
            <a:r>
              <a:rPr lang="en-US" baseline="0" dirty="0" smtClean="0"/>
              <a:t> doing data-driven synthesis, we get a final cloth mesh created directly from the human pose, as the video here shows. The wrinkle looks nice. But there are still two problems as you can see here. First, there is not dynamics. If you move your body in the same way, the animation will always the same, no matter how fast you move yourself. Second, collisions are not handled. The reason is because, for example, the shirt mesh only considers five upper joints. So if it has collisions with the leg, with the hand, or the external environment, we are not able to tell.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clothes</a:t>
            </a:r>
            <a:r>
              <a:rPr lang="en-US" baseline="0" dirty="0" smtClean="0"/>
              <a:t> are important…</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The</a:t>
            </a:r>
            <a:r>
              <a:rPr lang="en-US" baseline="0" dirty="0" smtClean="0"/>
              <a:t> simulation method doesn’t have those problems. So it also very slow. To make the simulation faster, we can use a simplified mesh. In this case, we can reach 100 fps using 1200 vertices.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problem though is that we lose all the fine wrinkle details on the cloth and we will get something like this.</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So, a</a:t>
            </a:r>
            <a:r>
              <a:rPr lang="en-US" baseline="0" dirty="0" smtClean="0"/>
              <a:t> natural solution we would like to explore is to put coarse simulation together with data driven synthesis. The question is: how can we do that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Suppose</a:t>
            </a:r>
            <a:r>
              <a:rPr lang="en-US" baseline="0" dirty="0" smtClean="0"/>
              <a:t> this is our synthesized mesh and each blue dot is a vertex in the high resolution mesh. We also have a coarse mesh generated from simulation. Our goal is to transfer all the details in the fine mesh over the coarse mesh. To do that, we first down sample all the fine vertices into a coarse vertex, then we find the offset between the synthesized vertex and the simulation vertex, and apply this offset to all the vertices in the fine mesh. This gives our final mesh with both fine details, and coarse dynamics and collision detections.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This is a side</a:t>
            </a:r>
            <a:r>
              <a:rPr lang="en-US" baseline="0" dirty="0" smtClean="0"/>
              <a:t> by side comparison of the wrinkle synthesis result, coarse simulation, and our final result.</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This is a side</a:t>
            </a:r>
            <a:r>
              <a:rPr lang="en-US" baseline="0" dirty="0" smtClean="0"/>
              <a:t> by side comparison of the wrinkle synthesis result, coarse simulation, and our final result.</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Rendering</a:t>
            </a:r>
            <a:r>
              <a:rPr lang="en-US" baseline="0" dirty="0" smtClean="0"/>
              <a:t> is done offline even though the animation is done in real-time. Comparison inside.</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Heavy </a:t>
            </a:r>
            <a:r>
              <a:rPr lang="en-US" dirty="0" err="1" smtClean="0"/>
              <a:t>precomputation</a:t>
            </a:r>
            <a:r>
              <a:rPr lang="en-US" dirty="0" smtClean="0"/>
              <a:t> to generate clothing </a:t>
            </a:r>
          </a:p>
          <a:p>
            <a:endParaRPr lang="en-US" dirty="0" smtClean="0"/>
          </a:p>
          <a:p>
            <a:r>
              <a:rPr lang="en-US" dirty="0" smtClean="0"/>
              <a:t>1. Focused on common clothes</a:t>
            </a:r>
          </a:p>
          <a:p>
            <a:r>
              <a:rPr lang="en-US" dirty="0" smtClean="0"/>
              <a:t>Interactive</a:t>
            </a:r>
            <a:r>
              <a:rPr lang="en-US" baseline="0" dirty="0" smtClean="0"/>
              <a:t> algorithms, applications such as games, may also for previewing, offline physical simulation</a:t>
            </a:r>
          </a:p>
          <a:p>
            <a:endParaRPr lang="en-US" baseline="0" dirty="0" smtClean="0"/>
          </a:p>
          <a:p>
            <a:r>
              <a:rPr lang="en-US" baseline="0" dirty="0" smtClean="0"/>
              <a:t>3. Combines physically based simulation with pre-computed database,  it greatly reduces the computational cost. </a:t>
            </a:r>
          </a:p>
          <a:p>
            <a:endParaRPr lang="en-US" baseline="0" dirty="0" smtClean="0"/>
          </a:p>
          <a:p>
            <a:pPr marL="241653" indent="-241653"/>
            <a:r>
              <a:rPr lang="en-US" baseline="0" dirty="0" smtClean="0"/>
              <a:t>2. Whole pose space -&gt; Local pose space    Maybe also relevant to rendering.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Cloth</a:t>
            </a:r>
            <a:r>
              <a:rPr lang="en-US" baseline="0" dirty="0" smtClean="0"/>
              <a:t> simulation is generally slow even for the cape, </a:t>
            </a:r>
          </a:p>
          <a:p>
            <a:endParaRPr lang="en-US" baseline="0" dirty="0" smtClean="0"/>
          </a:p>
          <a:p>
            <a:r>
              <a:rPr lang="en-US" baseline="0" dirty="0" smtClean="0"/>
              <a:t>Skin, (data-driven), fast but not applied to cloth.</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Different objects</a:t>
            </a:r>
          </a:p>
          <a:p>
            <a:endParaRPr lang="en-US" dirty="0" smtClean="0"/>
          </a:p>
          <a:p>
            <a:r>
              <a:rPr lang="en-US" dirty="0" smtClean="0"/>
              <a:t>Wrinkles are nearly identical,</a:t>
            </a:r>
            <a:r>
              <a:rPr lang="en-US" baseline="0" dirty="0" smtClean="0"/>
              <a:t> and even they are different, people won’t observe the difference visually.</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It</a:t>
            </a:r>
            <a:r>
              <a:rPr lang="en-US" baseline="0" dirty="0" smtClean="0"/>
              <a:t> reduces the size of the database.</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Remove the same database, remove the title</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r>
              <a:rPr lang="en-US" dirty="0" smtClean="0"/>
              <a:t>One question here is: is</a:t>
            </a:r>
            <a:r>
              <a:rPr lang="en-US" baseline="0" dirty="0" smtClean="0"/>
              <a:t> it reasonable to simply treat the clothes as a piece of cloth? Probably not, right? In the left picture, the clothes will move together with the character motion, so its shape will be largely determined by the character. But in the right picture there is no character, so basically the cloth can move arbitrarily. We summarize three points that distinguish the clothes from a piece of cloth. First, the pose largely decides the clothing shape. If you can your pose, the clothes will move together with your body. The second interesting observation is that similar wrinkles can be made if you have similar poses. This is because many fabrics have memories in their wrinkles. And finally, we claim that if you only change a single joint each time, only those local wrinkles around the joint can be affected. For example, if you bend your left arm, wrinkles on your right arm barely gets changed. </a:t>
            </a:r>
          </a:p>
          <a:p>
            <a:endParaRPr lang="en-US" baseline="0" dirty="0" smtClean="0"/>
          </a:p>
          <a:p>
            <a:r>
              <a:rPr lang="en-US" baseline="0" dirty="0" smtClean="0"/>
              <a:t>These points may not always be correct. For example, silk doesn’t have much memory in its wrinkles. Rather, we are considering them as three assumptions we would like to make in formulating our system. And we will demonstrate in our result that these assumptions are fairly reasonable in most cases. </a:t>
            </a:r>
            <a:endParaRPr lang="en-US" dirty="0"/>
          </a:p>
        </p:txBody>
      </p:sp>
      <p:sp>
        <p:nvSpPr>
          <p:cNvPr id="4" name="Slide Number Placeholder 3"/>
          <p:cNvSpPr>
            <a:spLocks noGrp="1"/>
          </p:cNvSpPr>
          <p:nvPr>
            <p:ph type="sldNum" sz="quarter" idx="10"/>
          </p:nvPr>
        </p:nvSpPr>
        <p:spPr/>
        <p:txBody>
          <a:bodyPr/>
          <a:lstStyle/>
          <a:p>
            <a:fld id="{E70BD771-6227-704D-94BA-0FBA1E11A31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6636DA-E470-DC4D-822A-BE133928BBC1}" type="datetime1">
              <a:rPr lang="en-US" smtClean="0"/>
              <a:pPr/>
              <a:t>5/6/2012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9138E1-6694-BC4A-98AD-E6D4F403F935}" type="datetime1">
              <a:rPr lang="en-US" smtClean="0"/>
              <a:pPr/>
              <a:t>5/6/2012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61C8B1-DF7E-654E-9ED9-69BA06C1ABDA}" type="datetime1">
              <a:rPr lang="en-US" smtClean="0"/>
              <a:pPr/>
              <a:t>5/6/2012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06DFA3-CE7A-234C-BA20-0768EDB5B8B4}" type="datetime1">
              <a:rPr lang="en-US" smtClean="0"/>
              <a:pPr/>
              <a:t>5/6/2012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9E70BF-012E-3B4E-8681-F4C95E111A17}" type="datetime1">
              <a:rPr lang="en-US" smtClean="0"/>
              <a:pPr/>
              <a:t>5/6/2012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133723-31B2-7143-AA8E-E3F85D2FBCE8}" type="datetime1">
              <a:rPr lang="en-US" smtClean="0"/>
              <a:pPr/>
              <a:t>5/6/2012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0C4B22D-5706-E845-A103-BB93EDAB9840}" type="datetime1">
              <a:rPr lang="en-US" smtClean="0"/>
              <a:pPr/>
              <a:t>5/6/2012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2971F9-2553-254D-85FD-684D6E3A1351}" type="datetime1">
              <a:rPr lang="en-US" smtClean="0"/>
              <a:pPr/>
              <a:t>5/6/2012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65B01-DB5F-8048-A464-A43E84962690}" type="datetime1">
              <a:rPr lang="en-US" smtClean="0"/>
              <a:pPr/>
              <a:t>5/6/2012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1AEBC1-0574-7249-BC5A-A2A07DCEA03F}" type="datetime1">
              <a:rPr lang="en-US" smtClean="0"/>
              <a:pPr/>
              <a:t>5/6/2012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414080-A6E9-B042-B64B-F8EEAFB01AE4}" type="datetime1">
              <a:rPr lang="en-US" smtClean="0"/>
              <a:pPr/>
              <a:t>5/6/2012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5B1CE5-59FA-A347-BFA7-EC2B18705A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B1D5B-6D06-2043-8151-0D406EBCAE24}" type="datetime1">
              <a:rPr lang="en-US" smtClean="0"/>
              <a:pPr/>
              <a:t>5/6/2012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B1CE5-59FA-A347-BFA7-EC2B18705A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10.xml"/><Relationship Id="rId1" Type="http://schemas.openxmlformats.org/officeDocument/2006/relationships/vmlDrawing" Target="../drawings/vmlDrawing1.v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13.xml"/><Relationship Id="rId9"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6.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oleObject" Target="../embeddings/oleObject3.bin"/><Relationship Id="rId2" Type="http://schemas.openxmlformats.org/officeDocument/2006/relationships/tags" Target="../tags/tag13.xml"/><Relationship Id="rId1" Type="http://schemas.openxmlformats.org/officeDocument/2006/relationships/vmlDrawing" Target="../drawings/vmlDrawing2.v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notesSlide" Target="../notesSlides/notesSlide17.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file:///\\localhost\Users\whmin\Desktop\siggraph-2010\wrinkleonly.mp4"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0.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whmin\Desktop\siggraph-2010\compare.mp4" TargetMode="External"/><Relationship Id="rId1" Type="http://schemas.openxmlformats.org/officeDocument/2006/relationships/tags" Target="../tags/tag17.xml"/><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whmin\Desktop\siggraph-2010\compare2.mp4" TargetMode="External"/><Relationship Id="rId1" Type="http://schemas.openxmlformats.org/officeDocument/2006/relationships/tags" Target="../tags/tag18.xml"/><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whmin\Desktop\siggraph-2010\other.mp4" TargetMode="Externa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whmin\Desktop\siggraph-2010\newkick.mp4" TargetMode="External"/><Relationship Id="rId1" Type="http://schemas.openxmlformats.org/officeDocument/2006/relationships/tags" Target="../tags/tag5.xml"/><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371601"/>
            <a:ext cx="4495800" cy="1470025"/>
          </a:xfrm>
          <a:effectLst/>
        </p:spPr>
        <p:txBody>
          <a:bodyPr>
            <a:normAutofit/>
          </a:bodyPr>
          <a:lstStyle/>
          <a:p>
            <a:r>
              <a:rPr lang="en-US" sz="4500" b="1" dirty="0" smtClean="0"/>
              <a:t>Data-Driven</a:t>
            </a:r>
            <a:br>
              <a:rPr lang="en-US" sz="4500" b="1" dirty="0" smtClean="0"/>
            </a:br>
            <a:r>
              <a:rPr lang="en-US" sz="4500" b="1" dirty="0" smtClean="0"/>
              <a:t>Cloth Animation</a:t>
            </a:r>
            <a:endParaRPr lang="en-US" sz="4500" b="1" dirty="0"/>
          </a:p>
        </p:txBody>
      </p:sp>
      <p:sp>
        <p:nvSpPr>
          <p:cNvPr id="3" name="Subtitle 2"/>
          <p:cNvSpPr>
            <a:spLocks noGrp="1"/>
          </p:cNvSpPr>
          <p:nvPr>
            <p:ph type="subTitle" idx="1"/>
          </p:nvPr>
        </p:nvSpPr>
        <p:spPr>
          <a:xfrm>
            <a:off x="685800" y="3048000"/>
            <a:ext cx="3886200" cy="3048000"/>
          </a:xfrm>
        </p:spPr>
        <p:txBody>
          <a:bodyPr>
            <a:normAutofit/>
          </a:bodyPr>
          <a:lstStyle/>
          <a:p>
            <a:r>
              <a:rPr lang="en-US" sz="2968" dirty="0" err="1" smtClean="0">
                <a:solidFill>
                  <a:schemeClr val="tx1"/>
                </a:solidFill>
                <a:latin typeface="Arial"/>
                <a:cs typeface="Arial"/>
              </a:rPr>
              <a:t>Huamin</a:t>
            </a:r>
            <a:r>
              <a:rPr lang="en-US" sz="2968" dirty="0" smtClean="0">
                <a:solidFill>
                  <a:schemeClr val="tx1"/>
                </a:solidFill>
                <a:latin typeface="Arial"/>
                <a:cs typeface="Arial"/>
              </a:rPr>
              <a:t> Wang</a:t>
            </a:r>
          </a:p>
          <a:p>
            <a:r>
              <a:rPr lang="en-US" sz="2200" dirty="0" smtClean="0">
                <a:solidFill>
                  <a:schemeClr val="tx1"/>
                </a:solidFill>
                <a:latin typeface="Arial"/>
                <a:cs typeface="Arial"/>
              </a:rPr>
              <a:t>(whmin@cse.ohio-state.edu)</a:t>
            </a:r>
          </a:p>
          <a:p>
            <a:endParaRPr lang="en-US" sz="2968" dirty="0" smtClean="0">
              <a:solidFill>
                <a:schemeClr val="tx1"/>
              </a:solidFill>
              <a:latin typeface="Arial"/>
              <a:cs typeface="Arial"/>
            </a:endParaRPr>
          </a:p>
          <a:p>
            <a:endParaRPr lang="en-US" sz="2968" dirty="0" smtClean="0">
              <a:solidFill>
                <a:schemeClr val="tx1"/>
              </a:solidFill>
              <a:latin typeface="Arial"/>
              <a:cs typeface="Arial"/>
            </a:endParaRPr>
          </a:p>
          <a:p>
            <a:r>
              <a:rPr lang="en-US" sz="2968" dirty="0" smtClean="0">
                <a:solidFill>
                  <a:schemeClr val="tx1"/>
                </a:solidFill>
                <a:latin typeface="Arial"/>
                <a:cs typeface="Arial"/>
              </a:rPr>
              <a:t>Ohio State University</a:t>
            </a:r>
            <a:endParaRPr lang="en-US" sz="2968" dirty="0">
              <a:solidFill>
                <a:schemeClr val="tx1"/>
              </a:solidFill>
              <a:latin typeface="Arial"/>
              <a:cs typeface="Arial"/>
            </a:endParaRPr>
          </a:p>
        </p:txBody>
      </p:sp>
      <p:pic>
        <p:nvPicPr>
          <p:cNvPr id="7" name="Picture 6" descr="Picture 2.png"/>
          <p:cNvPicPr>
            <a:picLocks noChangeAspect="1"/>
          </p:cNvPicPr>
          <p:nvPr/>
        </p:nvPicPr>
        <p:blipFill>
          <a:blip r:embed="rId3"/>
          <a:srcRect l="15833" t="20667" r="56667" b="14000"/>
          <a:stretch>
            <a:fillRect/>
          </a:stretch>
        </p:blipFill>
        <p:spPr>
          <a:xfrm>
            <a:off x="5029200" y="990600"/>
            <a:ext cx="3335694" cy="4953000"/>
          </a:xfrm>
          <a:prstGeom prst="rect">
            <a:avLst/>
          </a:prstGeom>
          <a:ln>
            <a:solidFill>
              <a:schemeClr val="tx1"/>
            </a:solidFill>
          </a:ln>
          <a:effectLst>
            <a:outerShdw blurRad="50800" dist="63500" dir="2700000" algn="tl" rotWithShape="0">
              <a:srgbClr val="000000">
                <a:alpha val="50000"/>
              </a:srgbClr>
            </a:outerShdw>
          </a:effectLst>
        </p:spPr>
      </p:pic>
      <p:pic>
        <p:nvPicPr>
          <p:cNvPr id="165890" name="Picture 2" descr="http://www.lsi.upc.edu/%7Ealvar/SGP07/images/siggraphLogo.gif"/>
          <p:cNvPicPr>
            <a:picLocks noChangeAspect="1" noChangeArrowheads="1"/>
          </p:cNvPicPr>
          <p:nvPr/>
        </p:nvPicPr>
        <p:blipFill>
          <a:blip r:embed="rId4"/>
          <a:srcRect/>
          <a:stretch>
            <a:fillRect/>
          </a:stretch>
        </p:blipFill>
        <p:spPr bwMode="auto">
          <a:xfrm>
            <a:off x="76200" y="114300"/>
            <a:ext cx="3124200" cy="9525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rmAutofit/>
          </a:bodyPr>
          <a:lstStyle/>
          <a:p>
            <a:r>
              <a:rPr lang="en-US" b="1" dirty="0" smtClean="0"/>
              <a:t>Database Construction</a:t>
            </a:r>
            <a:endParaRPr lang="en-US" b="1" dirty="0"/>
          </a:p>
        </p:txBody>
      </p:sp>
      <p:pic>
        <p:nvPicPr>
          <p:cNvPr id="14" name="Picture 13" descr="Picture 2.png"/>
          <p:cNvPicPr>
            <a:picLocks noChangeAspect="1"/>
          </p:cNvPicPr>
          <p:nvPr/>
        </p:nvPicPr>
        <p:blipFill>
          <a:blip r:embed="rId4"/>
          <a:srcRect l="28333" t="16667" r="27500" b="7333"/>
          <a:stretch>
            <a:fillRect/>
          </a:stretch>
        </p:blipFill>
        <p:spPr>
          <a:xfrm>
            <a:off x="36094" y="762000"/>
            <a:ext cx="5526506" cy="5943600"/>
          </a:xfrm>
          <a:prstGeom prst="rect">
            <a:avLst/>
          </a:prstGeom>
        </p:spPr>
      </p:pic>
      <p:sp>
        <p:nvSpPr>
          <p:cNvPr id="18" name="Oval 17"/>
          <p:cNvSpPr/>
          <p:nvPr/>
        </p:nvSpPr>
        <p:spPr>
          <a:xfrm>
            <a:off x="4150894" y="1752600"/>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76358" y="2514600"/>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236494" y="1752600"/>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093494" y="1752600"/>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179094" y="1752600"/>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81158" y="3429000"/>
            <a:ext cx="304800" cy="304800"/>
          </a:xfrm>
          <a:prstGeom prst="ellipse">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371558" y="3429000"/>
            <a:ext cx="304800" cy="304800"/>
          </a:xfrm>
          <a:prstGeom prst="ellipse">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07894" y="4953000"/>
            <a:ext cx="304800" cy="304800"/>
          </a:xfrm>
          <a:prstGeom prst="ellipse">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348830" y="4953000"/>
            <a:ext cx="304800" cy="304800"/>
          </a:xfrm>
          <a:prstGeom prst="ellipse">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26694" y="1305580"/>
            <a:ext cx="548648" cy="523220"/>
          </a:xfrm>
          <a:prstGeom prst="rect">
            <a:avLst/>
          </a:prstGeom>
          <a:noFill/>
        </p:spPr>
        <p:txBody>
          <a:bodyPr wrap="none" rtlCol="0">
            <a:spAutoFit/>
          </a:bodyPr>
          <a:lstStyle/>
          <a:p>
            <a:pPr algn="ctr"/>
            <a:r>
              <a:rPr lang="en-US" sz="2800" dirty="0" smtClean="0"/>
              <a:t>14</a:t>
            </a:r>
            <a:endParaRPr lang="en-US" sz="2800" dirty="0"/>
          </a:p>
        </p:txBody>
      </p:sp>
      <p:sp>
        <p:nvSpPr>
          <p:cNvPr id="31" name="TextBox 30"/>
          <p:cNvSpPr txBox="1"/>
          <p:nvPr/>
        </p:nvSpPr>
        <p:spPr>
          <a:xfrm>
            <a:off x="4074694" y="1290935"/>
            <a:ext cx="548648" cy="523220"/>
          </a:xfrm>
          <a:prstGeom prst="rect">
            <a:avLst/>
          </a:prstGeom>
          <a:noFill/>
        </p:spPr>
        <p:txBody>
          <a:bodyPr wrap="none" rtlCol="0">
            <a:spAutoFit/>
          </a:bodyPr>
          <a:lstStyle/>
          <a:p>
            <a:r>
              <a:rPr lang="en-US" sz="2800" dirty="0" smtClean="0"/>
              <a:t>14</a:t>
            </a:r>
            <a:endParaRPr lang="en-US" sz="2800" dirty="0"/>
          </a:p>
        </p:txBody>
      </p:sp>
      <p:sp>
        <p:nvSpPr>
          <p:cNvPr id="32" name="TextBox 31"/>
          <p:cNvSpPr txBox="1"/>
          <p:nvPr/>
        </p:nvSpPr>
        <p:spPr>
          <a:xfrm>
            <a:off x="1800182" y="4800600"/>
            <a:ext cx="548648" cy="523220"/>
          </a:xfrm>
          <a:prstGeom prst="rect">
            <a:avLst/>
          </a:prstGeom>
          <a:noFill/>
        </p:spPr>
        <p:txBody>
          <a:bodyPr wrap="none" rtlCol="0">
            <a:spAutoFit/>
          </a:bodyPr>
          <a:lstStyle/>
          <a:p>
            <a:r>
              <a:rPr lang="en-US" sz="2800" dirty="0" smtClean="0"/>
              <a:t>11</a:t>
            </a:r>
            <a:endParaRPr lang="en-US" sz="2800" dirty="0"/>
          </a:p>
        </p:txBody>
      </p:sp>
      <p:sp>
        <p:nvSpPr>
          <p:cNvPr id="33" name="TextBox 32"/>
          <p:cNvSpPr txBox="1"/>
          <p:nvPr/>
        </p:nvSpPr>
        <p:spPr>
          <a:xfrm>
            <a:off x="3297446" y="4876800"/>
            <a:ext cx="548648" cy="523220"/>
          </a:xfrm>
          <a:prstGeom prst="rect">
            <a:avLst/>
          </a:prstGeom>
          <a:noFill/>
        </p:spPr>
        <p:txBody>
          <a:bodyPr wrap="none" rtlCol="0">
            <a:spAutoFit/>
          </a:bodyPr>
          <a:lstStyle/>
          <a:p>
            <a:r>
              <a:rPr lang="en-US" sz="2800" dirty="0" smtClean="0"/>
              <a:t>11</a:t>
            </a:r>
            <a:endParaRPr lang="en-US" sz="2800" dirty="0"/>
          </a:p>
        </p:txBody>
      </p:sp>
      <p:sp>
        <p:nvSpPr>
          <p:cNvPr id="34" name="TextBox 33"/>
          <p:cNvSpPr txBox="1"/>
          <p:nvPr/>
        </p:nvSpPr>
        <p:spPr>
          <a:xfrm>
            <a:off x="2154446" y="2448580"/>
            <a:ext cx="548648" cy="523220"/>
          </a:xfrm>
          <a:prstGeom prst="rect">
            <a:avLst/>
          </a:prstGeom>
          <a:noFill/>
        </p:spPr>
        <p:txBody>
          <a:bodyPr wrap="none" rtlCol="0">
            <a:spAutoFit/>
          </a:bodyPr>
          <a:lstStyle/>
          <a:p>
            <a:r>
              <a:rPr lang="en-US" sz="2800" dirty="0" smtClean="0"/>
              <a:t>45</a:t>
            </a:r>
            <a:endParaRPr lang="en-US" sz="2800" dirty="0"/>
          </a:p>
        </p:txBody>
      </p:sp>
      <p:sp>
        <p:nvSpPr>
          <p:cNvPr id="35" name="TextBox 34"/>
          <p:cNvSpPr txBox="1"/>
          <p:nvPr/>
        </p:nvSpPr>
        <p:spPr>
          <a:xfrm>
            <a:off x="3084094" y="1295400"/>
            <a:ext cx="730639" cy="523220"/>
          </a:xfrm>
          <a:prstGeom prst="rect">
            <a:avLst/>
          </a:prstGeom>
          <a:noFill/>
        </p:spPr>
        <p:txBody>
          <a:bodyPr wrap="none" rtlCol="0">
            <a:spAutoFit/>
          </a:bodyPr>
          <a:lstStyle/>
          <a:p>
            <a:r>
              <a:rPr lang="en-US" sz="2800" dirty="0" smtClean="0"/>
              <a:t>126</a:t>
            </a:r>
            <a:endParaRPr lang="en-US" sz="2800" dirty="0"/>
          </a:p>
        </p:txBody>
      </p:sp>
      <p:sp>
        <p:nvSpPr>
          <p:cNvPr id="36" name="TextBox 35"/>
          <p:cNvSpPr txBox="1"/>
          <p:nvPr/>
        </p:nvSpPr>
        <p:spPr>
          <a:xfrm>
            <a:off x="1896255" y="1295400"/>
            <a:ext cx="730639" cy="523220"/>
          </a:xfrm>
          <a:prstGeom prst="rect">
            <a:avLst/>
          </a:prstGeom>
          <a:noFill/>
        </p:spPr>
        <p:txBody>
          <a:bodyPr wrap="none" rtlCol="0">
            <a:spAutoFit/>
          </a:bodyPr>
          <a:lstStyle/>
          <a:p>
            <a:r>
              <a:rPr lang="en-US" sz="2800" dirty="0" smtClean="0"/>
              <a:t>126</a:t>
            </a:r>
            <a:endParaRPr lang="en-US" sz="2800" dirty="0"/>
          </a:p>
        </p:txBody>
      </p:sp>
      <p:sp>
        <p:nvSpPr>
          <p:cNvPr id="37" name="TextBox 36"/>
          <p:cNvSpPr txBox="1"/>
          <p:nvPr/>
        </p:nvSpPr>
        <p:spPr>
          <a:xfrm>
            <a:off x="569494" y="3276600"/>
            <a:ext cx="3124200" cy="523220"/>
          </a:xfrm>
          <a:prstGeom prst="rect">
            <a:avLst/>
          </a:prstGeom>
          <a:noFill/>
        </p:spPr>
        <p:txBody>
          <a:bodyPr wrap="square" rtlCol="0">
            <a:spAutoFit/>
          </a:bodyPr>
          <a:lstStyle/>
          <a:p>
            <a:pPr algn="ctr"/>
            <a:r>
              <a:rPr lang="en-US" sz="2800" dirty="0" smtClean="0"/>
              <a:t>90</a:t>
            </a:r>
            <a:endParaRPr lang="en-US" sz="2800" dirty="0"/>
          </a:p>
        </p:txBody>
      </p:sp>
      <p:sp>
        <p:nvSpPr>
          <p:cNvPr id="38" name="TextBox 37"/>
          <p:cNvSpPr txBox="1"/>
          <p:nvPr/>
        </p:nvSpPr>
        <p:spPr>
          <a:xfrm>
            <a:off x="3232777" y="3305175"/>
            <a:ext cx="548648" cy="523220"/>
          </a:xfrm>
          <a:prstGeom prst="rect">
            <a:avLst/>
          </a:prstGeom>
          <a:noFill/>
        </p:spPr>
        <p:txBody>
          <a:bodyPr wrap="none" rtlCol="0">
            <a:spAutoFit/>
          </a:bodyPr>
          <a:lstStyle/>
          <a:p>
            <a:r>
              <a:rPr lang="en-US" sz="2800" dirty="0" smtClean="0"/>
              <a:t>90</a:t>
            </a:r>
            <a:endParaRPr lang="en-US" sz="2800" dirty="0"/>
          </a:p>
        </p:txBody>
      </p:sp>
      <p:sp>
        <p:nvSpPr>
          <p:cNvPr id="30" name="TextBox 29"/>
          <p:cNvSpPr txBox="1"/>
          <p:nvPr/>
        </p:nvSpPr>
        <p:spPr>
          <a:xfrm>
            <a:off x="569494" y="5191780"/>
            <a:ext cx="3124200" cy="523220"/>
          </a:xfrm>
          <a:prstGeom prst="rect">
            <a:avLst/>
          </a:prstGeom>
          <a:noFill/>
        </p:spPr>
        <p:txBody>
          <a:bodyPr wrap="square" rtlCol="0">
            <a:spAutoFit/>
          </a:bodyPr>
          <a:lstStyle/>
          <a:p>
            <a:pPr algn="ctr"/>
            <a:r>
              <a:rPr lang="en-US" sz="2800" dirty="0" smtClean="0"/>
              <a:t># Samples</a:t>
            </a:r>
            <a:endParaRPr lang="en-US" sz="2800" dirty="0"/>
          </a:p>
        </p:txBody>
      </p:sp>
      <p:sp>
        <p:nvSpPr>
          <p:cNvPr id="39" name="TextBox 38"/>
          <p:cNvSpPr txBox="1"/>
          <p:nvPr/>
        </p:nvSpPr>
        <p:spPr>
          <a:xfrm>
            <a:off x="-268706" y="1991380"/>
            <a:ext cx="3124200" cy="523220"/>
          </a:xfrm>
          <a:prstGeom prst="rect">
            <a:avLst/>
          </a:prstGeom>
          <a:noFill/>
        </p:spPr>
        <p:txBody>
          <a:bodyPr wrap="square" rtlCol="0">
            <a:spAutoFit/>
          </a:bodyPr>
          <a:lstStyle/>
          <a:p>
            <a:pPr algn="ctr"/>
            <a:r>
              <a:rPr lang="en-US" sz="2800" dirty="0" smtClean="0"/>
              <a:t># Samples</a:t>
            </a:r>
            <a:endParaRPr lang="en-US" sz="2800" dirty="0"/>
          </a:p>
        </p:txBody>
      </p:sp>
      <p:sp>
        <p:nvSpPr>
          <p:cNvPr id="40" name="Oval 39"/>
          <p:cNvSpPr/>
          <p:nvPr/>
        </p:nvSpPr>
        <p:spPr>
          <a:xfrm>
            <a:off x="188494" y="1301115"/>
            <a:ext cx="5221706" cy="1594485"/>
          </a:xfrm>
          <a:prstGeom prst="ellipse">
            <a:avLst/>
          </a:prstGeom>
          <a:noFill/>
          <a:ln w="381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255294" y="3124200"/>
            <a:ext cx="3048000" cy="3429000"/>
          </a:xfrm>
          <a:prstGeom prst="ellipse">
            <a:avLst/>
          </a:prstGeom>
          <a:noFill/>
          <a:ln w="38100">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20369" y="2615624"/>
            <a:ext cx="987771" cy="584775"/>
          </a:xfrm>
          <a:prstGeom prst="rect">
            <a:avLst/>
          </a:prstGeom>
          <a:noFill/>
        </p:spPr>
        <p:txBody>
          <a:bodyPr wrap="none" rtlCol="0">
            <a:spAutoFit/>
          </a:bodyPr>
          <a:lstStyle/>
          <a:p>
            <a:r>
              <a:rPr lang="en-US" sz="3200" b="1" dirty="0" smtClean="0">
                <a:solidFill>
                  <a:schemeClr val="tx2">
                    <a:lumMod val="75000"/>
                  </a:schemeClr>
                </a:solidFill>
              </a:rPr>
              <a:t>Shirt</a:t>
            </a:r>
            <a:endParaRPr lang="en-US" sz="3200" b="1" dirty="0">
              <a:solidFill>
                <a:schemeClr val="tx2">
                  <a:lumMod val="75000"/>
                </a:schemeClr>
              </a:solidFill>
            </a:endParaRPr>
          </a:p>
        </p:txBody>
      </p:sp>
      <p:sp>
        <p:nvSpPr>
          <p:cNvPr id="44" name="TextBox 43"/>
          <p:cNvSpPr txBox="1"/>
          <p:nvPr/>
        </p:nvSpPr>
        <p:spPr>
          <a:xfrm>
            <a:off x="645694" y="5867400"/>
            <a:ext cx="1118640" cy="584775"/>
          </a:xfrm>
          <a:prstGeom prst="rect">
            <a:avLst/>
          </a:prstGeom>
          <a:noFill/>
        </p:spPr>
        <p:txBody>
          <a:bodyPr wrap="none" rtlCol="0">
            <a:spAutoFit/>
          </a:bodyPr>
          <a:lstStyle/>
          <a:p>
            <a:r>
              <a:rPr lang="en-US" sz="3200" b="1" dirty="0" smtClean="0">
                <a:solidFill>
                  <a:srgbClr val="008000"/>
                </a:solidFill>
              </a:rPr>
              <a:t>Pants</a:t>
            </a:r>
            <a:endParaRPr lang="en-US" sz="3200" b="1" dirty="0">
              <a:solidFill>
                <a:srgbClr val="008000"/>
              </a:solidFill>
            </a:endParaRPr>
          </a:p>
        </p:txBody>
      </p:sp>
      <p:sp>
        <p:nvSpPr>
          <p:cNvPr id="45" name="Content Placeholder 2"/>
          <p:cNvSpPr>
            <a:spLocks noGrp="1"/>
          </p:cNvSpPr>
          <p:nvPr>
            <p:ph idx="1"/>
          </p:nvPr>
        </p:nvSpPr>
        <p:spPr>
          <a:xfrm>
            <a:off x="4574006" y="2918482"/>
            <a:ext cx="5408194" cy="1272518"/>
          </a:xfrm>
        </p:spPr>
        <p:txBody>
          <a:bodyPr>
            <a:normAutofit fontScale="92500" lnSpcReduction="20000"/>
          </a:bodyPr>
          <a:lstStyle/>
          <a:p>
            <a:pPr>
              <a:spcBef>
                <a:spcPts val="0"/>
              </a:spcBef>
              <a:buNone/>
            </a:pPr>
            <a:r>
              <a:rPr lang="en-US" sz="3400" b="1" dirty="0" smtClean="0"/>
              <a:t>Separate Joint (our)</a:t>
            </a:r>
          </a:p>
          <a:p>
            <a:pPr>
              <a:spcBef>
                <a:spcPts val="0"/>
              </a:spcBef>
              <a:buNone/>
            </a:pPr>
            <a:r>
              <a:rPr lang="en-US" sz="3000" dirty="0" smtClean="0">
                <a:solidFill>
                  <a:schemeClr val="tx2"/>
                </a:solidFill>
              </a:rPr>
              <a:t>	14+126+126+14+45=325</a:t>
            </a:r>
          </a:p>
          <a:p>
            <a:pPr>
              <a:spcBef>
                <a:spcPts val="0"/>
              </a:spcBef>
              <a:buNone/>
            </a:pPr>
            <a:r>
              <a:rPr lang="en-US" sz="3000" dirty="0" smtClean="0">
                <a:solidFill>
                  <a:srgbClr val="008000"/>
                </a:solidFill>
              </a:rPr>
              <a:t>	90+90+11+11=202</a:t>
            </a:r>
          </a:p>
        </p:txBody>
      </p:sp>
      <p:sp>
        <p:nvSpPr>
          <p:cNvPr id="46" name="Content Placeholder 2"/>
          <p:cNvSpPr txBox="1">
            <a:spLocks/>
          </p:cNvSpPr>
          <p:nvPr/>
        </p:nvSpPr>
        <p:spPr>
          <a:xfrm>
            <a:off x="4574006" y="4267200"/>
            <a:ext cx="5408194" cy="1196319"/>
          </a:xfrm>
          <a:prstGeom prst="rect">
            <a:avLst/>
          </a:prstGeom>
        </p:spPr>
        <p:txBody>
          <a:bodyPr vert="horz" lIns="91440" tIns="45720" rIns="91440" bIns="45720" rtlCol="0">
            <a:normAutofit fontScale="92500" lnSpcReduction="20000"/>
          </a:bodyPr>
          <a:lstStyle/>
          <a:p>
            <a:pPr marL="342900" marR="0" lvl="0" indent="-342900" algn="l" defTabSz="457200" rtl="0" eaLnBrk="1" fontAlgn="auto" latinLnBrk="0" hangingPunct="1">
              <a:lnSpc>
                <a:spcPct val="100000"/>
              </a:lnSpc>
              <a:spcBef>
                <a:spcPts val="0"/>
              </a:spcBef>
              <a:spcAft>
                <a:spcPts val="0"/>
              </a:spcAft>
              <a:buClrTx/>
              <a:buSzTx/>
              <a:buFont typeface="Arial"/>
              <a:buNone/>
              <a:tabLst/>
              <a:defRPr/>
            </a:pPr>
            <a:r>
              <a:rPr lang="en-US" sz="3400" b="1" dirty="0" smtClean="0"/>
              <a:t>Combined Joint (bad)</a:t>
            </a:r>
            <a:endParaRPr kumimoji="0" lang="en-US" sz="3400" b="1" i="0" u="none" strike="noStrike" kern="1200" cap="none" spc="0" normalizeH="0" baseline="0" noProof="0" dirty="0" smtClean="0">
              <a:ln>
                <a:noFill/>
              </a:ln>
              <a:solidFill>
                <a:schemeClr val="tx1"/>
              </a:solidFill>
              <a:effectLst/>
              <a:uLnTx/>
              <a:uFillTx/>
              <a:latin typeface="+mn-lt"/>
              <a:ea typeface="+mn-ea"/>
              <a:cs typeface="+mn-cs"/>
            </a:endParaRPr>
          </a:p>
          <a:p>
            <a:pPr marL="342900" lvl="0" indent="-342900"/>
            <a:r>
              <a:rPr kumimoji="0" lang="en-US" sz="3000" b="0" i="0" u="none" strike="noStrike" kern="1200" cap="none" spc="0" normalizeH="0" baseline="0" noProof="0" dirty="0" smtClean="0">
                <a:ln>
                  <a:noFill/>
                </a:ln>
                <a:solidFill>
                  <a:schemeClr val="tx2"/>
                </a:solidFill>
                <a:effectLst/>
                <a:uLnTx/>
                <a:uFillTx/>
                <a:latin typeface="+mn-lt"/>
                <a:ea typeface="+mn-ea"/>
                <a:cs typeface="+mn-cs"/>
              </a:rPr>
              <a:t>	14</a:t>
            </a:r>
            <a:r>
              <a:rPr lang="en-US" sz="3000" dirty="0" smtClean="0">
                <a:solidFill>
                  <a:schemeClr val="accent1">
                    <a:lumMod val="75000"/>
                  </a:schemeClr>
                </a:solidFill>
              </a:rPr>
              <a:t>×</a:t>
            </a:r>
            <a:r>
              <a:rPr kumimoji="0" lang="en-US" sz="3000" b="0" i="0" u="none" strike="noStrike" kern="1200" cap="none" spc="0" normalizeH="0" baseline="0" noProof="0" dirty="0" smtClean="0">
                <a:ln>
                  <a:noFill/>
                </a:ln>
                <a:solidFill>
                  <a:schemeClr val="tx2"/>
                </a:solidFill>
                <a:effectLst/>
                <a:uLnTx/>
                <a:uFillTx/>
                <a:latin typeface="+mn-lt"/>
                <a:ea typeface="+mn-ea"/>
                <a:cs typeface="+mn-cs"/>
              </a:rPr>
              <a:t>126</a:t>
            </a:r>
            <a:r>
              <a:rPr lang="en-US" sz="3000" dirty="0" smtClean="0">
                <a:solidFill>
                  <a:schemeClr val="accent1">
                    <a:lumMod val="75000"/>
                  </a:schemeClr>
                </a:solidFill>
              </a:rPr>
              <a:t>×</a:t>
            </a:r>
            <a:r>
              <a:rPr kumimoji="0" lang="en-US" sz="3000" b="0" i="0" u="none" strike="noStrike" kern="1200" cap="none" spc="0" normalizeH="0" baseline="0" noProof="0" dirty="0" smtClean="0">
                <a:ln>
                  <a:noFill/>
                </a:ln>
                <a:solidFill>
                  <a:schemeClr val="tx2"/>
                </a:solidFill>
                <a:effectLst/>
                <a:uLnTx/>
                <a:uFillTx/>
                <a:latin typeface="+mn-lt"/>
                <a:ea typeface="+mn-ea"/>
                <a:cs typeface="+mn-cs"/>
              </a:rPr>
              <a:t>126</a:t>
            </a:r>
            <a:r>
              <a:rPr lang="en-US" sz="3000" dirty="0" smtClean="0">
                <a:solidFill>
                  <a:schemeClr val="accent1">
                    <a:lumMod val="75000"/>
                  </a:schemeClr>
                </a:solidFill>
              </a:rPr>
              <a:t>×</a:t>
            </a:r>
            <a:r>
              <a:rPr kumimoji="0" lang="en-US" sz="3000" b="0" i="0" u="none" strike="noStrike" kern="1200" cap="none" spc="0" normalizeH="0" baseline="0" noProof="0" dirty="0" smtClean="0">
                <a:ln>
                  <a:noFill/>
                </a:ln>
                <a:solidFill>
                  <a:schemeClr val="tx2"/>
                </a:solidFill>
                <a:effectLst/>
                <a:uLnTx/>
                <a:uFillTx/>
                <a:latin typeface="+mn-lt"/>
                <a:ea typeface="+mn-ea"/>
                <a:cs typeface="+mn-cs"/>
              </a:rPr>
              <a:t>14</a:t>
            </a:r>
            <a:r>
              <a:rPr lang="en-US" sz="3000" dirty="0" smtClean="0">
                <a:solidFill>
                  <a:schemeClr val="accent1">
                    <a:lumMod val="75000"/>
                  </a:schemeClr>
                </a:solidFill>
              </a:rPr>
              <a:t>×</a:t>
            </a:r>
            <a:r>
              <a:rPr kumimoji="0" lang="en-US" sz="3000" b="0" i="0" u="none" strike="noStrike" kern="1200" cap="none" spc="0" normalizeH="0" baseline="0" noProof="0" dirty="0" smtClean="0">
                <a:ln>
                  <a:noFill/>
                </a:ln>
                <a:solidFill>
                  <a:schemeClr val="tx2"/>
                </a:solidFill>
                <a:effectLst/>
                <a:uLnTx/>
                <a:uFillTx/>
                <a:latin typeface="+mn-lt"/>
                <a:ea typeface="+mn-ea"/>
                <a:cs typeface="+mn-cs"/>
              </a:rPr>
              <a:t>45=140M</a:t>
            </a:r>
          </a:p>
          <a:p>
            <a:pPr marL="342900" lvl="0" indent="-342900"/>
            <a:r>
              <a:rPr kumimoji="0" lang="en-US" sz="3000" b="0" i="0" u="none" strike="noStrike" kern="1200" cap="none" spc="0" normalizeH="0" baseline="0" noProof="0" dirty="0" smtClean="0">
                <a:ln>
                  <a:noFill/>
                </a:ln>
                <a:solidFill>
                  <a:srgbClr val="008000"/>
                </a:solidFill>
                <a:effectLst/>
                <a:uLnTx/>
                <a:uFillTx/>
                <a:latin typeface="+mn-lt"/>
                <a:ea typeface="+mn-ea"/>
                <a:cs typeface="+mn-cs"/>
              </a:rPr>
              <a:t>	90</a:t>
            </a:r>
            <a:r>
              <a:rPr lang="en-US" sz="3000" dirty="0" smtClean="0">
                <a:solidFill>
                  <a:srgbClr val="008000"/>
                </a:solidFill>
              </a:rPr>
              <a:t>×</a:t>
            </a:r>
            <a:r>
              <a:rPr kumimoji="0" lang="en-US" sz="3000" b="0" i="0" u="none" strike="noStrike" kern="1200" cap="none" spc="0" normalizeH="0" baseline="0" noProof="0" dirty="0" smtClean="0">
                <a:ln>
                  <a:noFill/>
                </a:ln>
                <a:solidFill>
                  <a:srgbClr val="008000"/>
                </a:solidFill>
                <a:effectLst/>
                <a:uLnTx/>
                <a:uFillTx/>
                <a:latin typeface="+mn-lt"/>
                <a:ea typeface="+mn-ea"/>
                <a:cs typeface="+mn-cs"/>
              </a:rPr>
              <a:t>90</a:t>
            </a:r>
            <a:r>
              <a:rPr lang="en-US" sz="3000" dirty="0" smtClean="0">
                <a:solidFill>
                  <a:srgbClr val="008000"/>
                </a:solidFill>
              </a:rPr>
              <a:t>×</a:t>
            </a:r>
            <a:r>
              <a:rPr kumimoji="0" lang="en-US" sz="3000" b="0" i="0" u="none" strike="noStrike" kern="1200" cap="none" spc="0" normalizeH="0" baseline="0" noProof="0" dirty="0" smtClean="0">
                <a:ln>
                  <a:noFill/>
                </a:ln>
                <a:solidFill>
                  <a:srgbClr val="008000"/>
                </a:solidFill>
                <a:effectLst/>
                <a:uLnTx/>
                <a:uFillTx/>
                <a:latin typeface="+mn-lt"/>
                <a:ea typeface="+mn-ea"/>
                <a:cs typeface="+mn-cs"/>
              </a:rPr>
              <a:t>11</a:t>
            </a:r>
            <a:r>
              <a:rPr lang="en-US" sz="3000" dirty="0" smtClean="0">
                <a:solidFill>
                  <a:srgbClr val="008000"/>
                </a:solidFill>
              </a:rPr>
              <a:t>×</a:t>
            </a:r>
            <a:r>
              <a:rPr kumimoji="0" lang="en-US" sz="3000" b="0" i="0" u="none" strike="noStrike" kern="1200" cap="none" spc="0" normalizeH="0" baseline="0" noProof="0" dirty="0" smtClean="0">
                <a:ln>
                  <a:noFill/>
                </a:ln>
                <a:solidFill>
                  <a:srgbClr val="008000"/>
                </a:solidFill>
                <a:effectLst/>
                <a:uLnTx/>
                <a:uFillTx/>
                <a:latin typeface="+mn-lt"/>
                <a:ea typeface="+mn-ea"/>
                <a:cs typeface="+mn-cs"/>
              </a:rPr>
              <a:t>11=1M</a:t>
            </a:r>
          </a:p>
        </p:txBody>
      </p:sp>
      <p:sp>
        <p:nvSpPr>
          <p:cNvPr id="41"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10</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dissolve">
                                      <p:cBhvr>
                                        <p:cTn id="28" dur="500"/>
                                        <p:tgtEl>
                                          <p:spTgt spid="3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5">
                                            <p:txEl>
                                              <p:pRg st="0" end="0"/>
                                            </p:txEl>
                                          </p:spTgt>
                                        </p:tgtEl>
                                        <p:attrNameLst>
                                          <p:attrName>style.visibility</p:attrName>
                                        </p:attrNameLst>
                                      </p:cBhvr>
                                      <p:to>
                                        <p:strVal val="visible"/>
                                      </p:to>
                                    </p:set>
                                    <p:animEffect transition="in" filter="dissolve">
                                      <p:cBhvr>
                                        <p:cTn id="42" dur="500"/>
                                        <p:tgtEl>
                                          <p:spTgt spid="45">
                                            <p:txEl>
                                              <p:pRg st="0" end="0"/>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5">
                                            <p:txEl>
                                              <p:pRg st="1" end="1"/>
                                            </p:txEl>
                                          </p:spTgt>
                                        </p:tgtEl>
                                        <p:attrNameLst>
                                          <p:attrName>style.visibility</p:attrName>
                                        </p:attrNameLst>
                                      </p:cBhvr>
                                      <p:to>
                                        <p:strVal val="visible"/>
                                      </p:to>
                                    </p:set>
                                    <p:animEffect transition="in" filter="dissolve">
                                      <p:cBhvr>
                                        <p:cTn id="45" dur="500"/>
                                        <p:tgtEl>
                                          <p:spTgt spid="45">
                                            <p:txEl>
                                              <p:pRg st="1" end="1"/>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5">
                                            <p:txEl>
                                              <p:pRg st="2" end="2"/>
                                            </p:txEl>
                                          </p:spTgt>
                                        </p:tgtEl>
                                        <p:attrNameLst>
                                          <p:attrName>style.visibility</p:attrName>
                                        </p:attrNameLst>
                                      </p:cBhvr>
                                      <p:to>
                                        <p:strVal val="visible"/>
                                      </p:to>
                                    </p:set>
                                    <p:animEffect transition="in" filter="dissolve">
                                      <p:cBhvr>
                                        <p:cTn id="48" dur="500"/>
                                        <p:tgtEl>
                                          <p:spTgt spid="45">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P spid="36" grpId="0"/>
      <p:bldP spid="37" grpId="0"/>
      <p:bldP spid="38" grpId="0"/>
      <p:bldP spid="30" grpId="0"/>
      <p:bldP spid="39" grpId="0"/>
      <p:bldP spid="45" grpId="0" build="p"/>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 2.png"/>
          <p:cNvPicPr>
            <a:picLocks noChangeAspect="1"/>
          </p:cNvPicPr>
          <p:nvPr/>
        </p:nvPicPr>
        <p:blipFill>
          <a:blip r:embed="rId4"/>
          <a:srcRect l="28333" t="16667" r="27500" b="7333"/>
          <a:stretch>
            <a:fillRect/>
          </a:stretch>
        </p:blipFill>
        <p:spPr>
          <a:xfrm>
            <a:off x="-609600" y="762000"/>
            <a:ext cx="5526506" cy="5943600"/>
          </a:xfrm>
          <a:prstGeom prst="rect">
            <a:avLst/>
          </a:prstGeom>
        </p:spPr>
      </p:pic>
      <p:sp>
        <p:nvSpPr>
          <p:cNvPr id="2" name="Title 1"/>
          <p:cNvSpPr>
            <a:spLocks noGrp="1"/>
          </p:cNvSpPr>
          <p:nvPr>
            <p:ph type="title"/>
          </p:nvPr>
        </p:nvSpPr>
        <p:spPr>
          <a:xfrm>
            <a:off x="457200" y="-152400"/>
            <a:ext cx="8229600" cy="1143000"/>
          </a:xfrm>
        </p:spPr>
        <p:txBody>
          <a:bodyPr/>
          <a:lstStyle/>
          <a:p>
            <a:r>
              <a:rPr lang="en-US" b="1" dirty="0" smtClean="0"/>
              <a:t>Database Construction</a:t>
            </a:r>
            <a:endParaRPr lang="en-US" b="1" dirty="0"/>
          </a:p>
        </p:txBody>
      </p:sp>
      <p:sp>
        <p:nvSpPr>
          <p:cNvPr id="5" name="Content Placeholder 2"/>
          <p:cNvSpPr>
            <a:spLocks noGrp="1"/>
          </p:cNvSpPr>
          <p:nvPr>
            <p:ph idx="1"/>
          </p:nvPr>
        </p:nvSpPr>
        <p:spPr>
          <a:xfrm>
            <a:off x="3200400" y="2895600"/>
            <a:ext cx="5638800" cy="3155877"/>
          </a:xfrm>
        </p:spPr>
        <p:txBody>
          <a:bodyPr>
            <a:noAutofit/>
          </a:bodyPr>
          <a:lstStyle/>
          <a:p>
            <a:r>
              <a:rPr lang="en-US" sz="2800" dirty="0" smtClean="0"/>
              <a:t>Create a </a:t>
            </a:r>
            <a:r>
              <a:rPr lang="en-US" sz="2800" b="1" dirty="0" smtClean="0"/>
              <a:t>body mesh </a:t>
            </a:r>
            <a:r>
              <a:rPr lang="en-US" sz="2800" dirty="0" smtClean="0"/>
              <a:t>sequence.</a:t>
            </a:r>
          </a:p>
          <a:p>
            <a:r>
              <a:rPr lang="en-US" sz="2800" dirty="0" smtClean="0"/>
              <a:t>Simulate cloth with body motion, using a large damping force.</a:t>
            </a:r>
          </a:p>
          <a:p>
            <a:r>
              <a:rPr lang="en-US" sz="2800" dirty="0" smtClean="0"/>
              <a:t>Pick some frames as joint samples.</a:t>
            </a:r>
          </a:p>
          <a:p>
            <a:r>
              <a:rPr lang="en-US" sz="2800" dirty="0" smtClean="0"/>
              <a:t>Assign each sample with the corresponding </a:t>
            </a:r>
            <a:r>
              <a:rPr lang="en-US" sz="2800" b="1" dirty="0" smtClean="0"/>
              <a:t>cloth mesh</a:t>
            </a:r>
            <a:r>
              <a:rPr lang="en-US" sz="2800" dirty="0" smtClean="0"/>
              <a:t>.</a:t>
            </a:r>
          </a:p>
          <a:p>
            <a:pPr>
              <a:buNone/>
            </a:pPr>
            <a:r>
              <a:rPr lang="en-US" sz="2800" dirty="0" smtClean="0"/>
              <a:t>			(48 to 72 hours in total.)</a:t>
            </a:r>
          </a:p>
        </p:txBody>
      </p:sp>
      <p:sp>
        <p:nvSpPr>
          <p:cNvPr id="7" name="Arc 6"/>
          <p:cNvSpPr/>
          <p:nvPr/>
        </p:nvSpPr>
        <p:spPr>
          <a:xfrm rot="5631166">
            <a:off x="2641113" y="995300"/>
            <a:ext cx="1896349" cy="1873788"/>
          </a:xfrm>
          <a:prstGeom prst="arc">
            <a:avLst>
              <a:gd name="adj1" fmla="val 16200000"/>
              <a:gd name="adj2" fmla="val 3888285"/>
            </a:avLst>
          </a:prstGeom>
          <a:ln w="12700">
            <a:solidFill>
              <a:schemeClr val="tx1">
                <a:lumMod val="75000"/>
                <a:lumOff val="25000"/>
              </a:schemeClr>
            </a:solidFill>
            <a:prstDash val="sysDot"/>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rot="10800000" flipV="1">
            <a:off x="2743201" y="1905000"/>
            <a:ext cx="838200" cy="45719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2971803" y="2209800"/>
            <a:ext cx="914397" cy="3048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a:off x="2912313" y="1951119"/>
            <a:ext cx="715211" cy="62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6200000" flipH="1">
            <a:off x="3126206" y="2360199"/>
            <a:ext cx="982582" cy="7218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81404" y="1904999"/>
            <a:ext cx="467092" cy="8203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581405" y="1905001"/>
            <a:ext cx="767342" cy="5547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581401" y="1905000"/>
            <a:ext cx="926887" cy="901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29001" y="1752601"/>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11</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b="1" dirty="0" smtClean="0"/>
              <a:t>System Pipeline</a:t>
            </a:r>
            <a:endParaRPr lang="en-US" b="1" dirty="0"/>
          </a:p>
        </p:txBody>
      </p:sp>
      <p:pic>
        <p:nvPicPr>
          <p:cNvPr id="32" name="Picture 31" descr="chest.bmp"/>
          <p:cNvPicPr>
            <a:picLocks noChangeAspect="1"/>
          </p:cNvPicPr>
          <p:nvPr/>
        </p:nvPicPr>
        <p:blipFill>
          <a:blip r:embed="rId4"/>
          <a:stretch>
            <a:fillRect/>
          </a:stretch>
        </p:blipFill>
        <p:spPr>
          <a:xfrm>
            <a:off x="3756075" y="3690653"/>
            <a:ext cx="1752017" cy="852613"/>
          </a:xfrm>
          <a:prstGeom prst="rect">
            <a:avLst/>
          </a:prstGeom>
        </p:spPr>
      </p:pic>
      <p:pic>
        <p:nvPicPr>
          <p:cNvPr id="33" name="Picture 32" descr="lshoulder.bmp"/>
          <p:cNvPicPr>
            <a:picLocks noChangeAspect="1"/>
          </p:cNvPicPr>
          <p:nvPr/>
        </p:nvPicPr>
        <p:blipFill>
          <a:blip r:embed="rId5"/>
          <a:stretch>
            <a:fillRect/>
          </a:stretch>
        </p:blipFill>
        <p:spPr>
          <a:xfrm>
            <a:off x="3755493" y="2380840"/>
            <a:ext cx="1730908" cy="852613"/>
          </a:xfrm>
          <a:prstGeom prst="rect">
            <a:avLst/>
          </a:prstGeom>
        </p:spPr>
      </p:pic>
      <p:pic>
        <p:nvPicPr>
          <p:cNvPr id="31" name="Picture 30" descr="larm.bmp"/>
          <p:cNvPicPr>
            <a:picLocks noChangeAspect="1"/>
          </p:cNvPicPr>
          <p:nvPr/>
        </p:nvPicPr>
        <p:blipFill>
          <a:blip r:embed="rId6"/>
          <a:stretch>
            <a:fillRect/>
          </a:stretch>
        </p:blipFill>
        <p:spPr>
          <a:xfrm>
            <a:off x="3707345" y="1285352"/>
            <a:ext cx="1648347" cy="939281"/>
          </a:xfrm>
          <a:prstGeom prst="rect">
            <a:avLst/>
          </a:prstGeom>
          <a:ln>
            <a:noFill/>
          </a:ln>
        </p:spPr>
      </p:pic>
      <p:sp>
        <p:nvSpPr>
          <p:cNvPr id="30" name="TextBox 29"/>
          <p:cNvSpPr txBox="1"/>
          <p:nvPr/>
        </p:nvSpPr>
        <p:spPr>
          <a:xfrm rot="5400000">
            <a:off x="2446411" y="3099434"/>
            <a:ext cx="531353" cy="677108"/>
          </a:xfrm>
          <a:prstGeom prst="rect">
            <a:avLst/>
          </a:prstGeom>
          <a:noFill/>
        </p:spPr>
        <p:txBody>
          <a:bodyPr wrap="none" rtlCol="0">
            <a:spAutoFit/>
          </a:bodyPr>
          <a:lstStyle/>
          <a:p>
            <a:r>
              <a:rPr lang="en-US" sz="3800" b="1" dirty="0" smtClean="0"/>
              <a:t>…</a:t>
            </a:r>
            <a:endParaRPr lang="en-US" sz="3800" b="1" dirty="0"/>
          </a:p>
        </p:txBody>
      </p:sp>
      <p:sp>
        <p:nvSpPr>
          <p:cNvPr id="34" name="Oval 33"/>
          <p:cNvSpPr/>
          <p:nvPr/>
        </p:nvSpPr>
        <p:spPr>
          <a:xfrm>
            <a:off x="4954072" y="1513952"/>
            <a:ext cx="477819" cy="73914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403191" y="2300834"/>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67200" y="3658196"/>
            <a:ext cx="630219" cy="920121"/>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155417" y="1750824"/>
            <a:ext cx="1388905" cy="430887"/>
          </a:xfrm>
          <a:prstGeom prst="rect">
            <a:avLst/>
          </a:prstGeom>
          <a:noFill/>
        </p:spPr>
        <p:txBody>
          <a:bodyPr wrap="none" rtlCol="0">
            <a:spAutoFit/>
          </a:bodyPr>
          <a:lstStyle/>
          <a:p>
            <a:pPr algn="ctr"/>
            <a:r>
              <a:rPr lang="en-US" sz="2200" dirty="0" smtClean="0"/>
              <a:t>Synthesize</a:t>
            </a:r>
          </a:p>
        </p:txBody>
      </p:sp>
      <p:pic>
        <p:nvPicPr>
          <p:cNvPr id="48" name="Picture 47" descr="skeleton.bmp"/>
          <p:cNvPicPr>
            <a:picLocks noChangeAspect="1"/>
          </p:cNvPicPr>
          <p:nvPr/>
        </p:nvPicPr>
        <p:blipFill>
          <a:blip r:embed="rId7"/>
          <a:stretch>
            <a:fillRect/>
          </a:stretch>
        </p:blipFill>
        <p:spPr>
          <a:xfrm>
            <a:off x="228600" y="2700053"/>
            <a:ext cx="1393292" cy="945904"/>
          </a:xfrm>
          <a:prstGeom prst="rect">
            <a:avLst/>
          </a:prstGeom>
          <a:ln>
            <a:solidFill>
              <a:schemeClr val="tx1"/>
            </a:solidFill>
          </a:ln>
          <a:effectLst/>
        </p:spPr>
      </p:pic>
      <p:sp>
        <p:nvSpPr>
          <p:cNvPr id="13" name="Can 12"/>
          <p:cNvSpPr/>
          <p:nvPr/>
        </p:nvSpPr>
        <p:spPr>
          <a:xfrm>
            <a:off x="1926692" y="3705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9" name="Can 8"/>
          <p:cNvSpPr/>
          <p:nvPr/>
        </p:nvSpPr>
        <p:spPr>
          <a:xfrm>
            <a:off x="1926692" y="1419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67" name="TextBox 66"/>
          <p:cNvSpPr txBox="1"/>
          <p:nvPr/>
        </p:nvSpPr>
        <p:spPr>
          <a:xfrm rot="5400000">
            <a:off x="4446661" y="3084376"/>
            <a:ext cx="531353" cy="677108"/>
          </a:xfrm>
          <a:prstGeom prst="rect">
            <a:avLst/>
          </a:prstGeom>
          <a:noFill/>
        </p:spPr>
        <p:txBody>
          <a:bodyPr wrap="none" rtlCol="0">
            <a:spAutoFit/>
          </a:bodyPr>
          <a:lstStyle/>
          <a:p>
            <a:r>
              <a:rPr lang="en-US" sz="3800" b="1" dirty="0" smtClean="0"/>
              <a:t>…</a:t>
            </a:r>
            <a:endParaRPr lang="en-US" sz="3800" b="1" dirty="0"/>
          </a:p>
        </p:txBody>
      </p:sp>
      <p:cxnSp>
        <p:nvCxnSpPr>
          <p:cNvPr id="89" name="Straight Arrow Connector 88"/>
          <p:cNvCxnSpPr>
            <a:stCxn id="13" idx="4"/>
          </p:cNvCxnSpPr>
          <p:nvPr/>
        </p:nvCxnSpPr>
        <p:spPr>
          <a:xfrm>
            <a:off x="3222092" y="4086711"/>
            <a:ext cx="1033691" cy="158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45892" y="2807764"/>
            <a:ext cx="1304092"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 idx="4"/>
          </p:cNvCxnSpPr>
          <p:nvPr/>
        </p:nvCxnSpPr>
        <p:spPr>
          <a:xfrm>
            <a:off x="3222092" y="1800711"/>
            <a:ext cx="1731981"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1926692" y="2410313"/>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cxnSp>
        <p:nvCxnSpPr>
          <p:cNvPr id="43" name="Shape 42"/>
          <p:cNvCxnSpPr>
            <a:stCxn id="48" idx="3"/>
            <a:endCxn id="9" idx="2"/>
          </p:cNvCxnSpPr>
          <p:nvPr/>
        </p:nvCxnSpPr>
        <p:spPr>
          <a:xfrm flipV="1">
            <a:off x="1621892" y="1800711"/>
            <a:ext cx="304800" cy="1372294"/>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hape 42"/>
          <p:cNvCxnSpPr>
            <a:stCxn id="48" idx="3"/>
            <a:endCxn id="13" idx="2"/>
          </p:cNvCxnSpPr>
          <p:nvPr/>
        </p:nvCxnSpPr>
        <p:spPr>
          <a:xfrm>
            <a:off x="1621892" y="3173005"/>
            <a:ext cx="304800" cy="913706"/>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hape 42"/>
          <p:cNvCxnSpPr>
            <a:stCxn id="48" idx="3"/>
            <a:endCxn id="15" idx="2"/>
          </p:cNvCxnSpPr>
          <p:nvPr/>
        </p:nvCxnSpPr>
        <p:spPr>
          <a:xfrm flipV="1">
            <a:off x="1621892" y="2791313"/>
            <a:ext cx="304800" cy="381692"/>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12</a:t>
            </a:fld>
            <a:endParaRPr lang="en-US" sz="24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sleeve1.jpg"/>
          <p:cNvPicPr>
            <a:picLocks noChangeAspect="1"/>
          </p:cNvPicPr>
          <p:nvPr/>
        </p:nvPicPr>
        <p:blipFill>
          <a:blip r:embed="rId5"/>
          <a:stretch>
            <a:fillRect/>
          </a:stretch>
        </p:blipFill>
        <p:spPr>
          <a:xfrm>
            <a:off x="4651117" y="975931"/>
            <a:ext cx="3657600" cy="2372868"/>
          </a:xfrm>
          <a:prstGeom prst="rect">
            <a:avLst/>
          </a:prstGeom>
        </p:spPr>
      </p:pic>
      <p:pic>
        <p:nvPicPr>
          <p:cNvPr id="29" name="Picture 28" descr="sleeve0.jpg"/>
          <p:cNvPicPr>
            <a:picLocks noChangeAspect="1"/>
          </p:cNvPicPr>
          <p:nvPr/>
        </p:nvPicPr>
        <p:blipFill>
          <a:blip r:embed="rId6"/>
          <a:stretch>
            <a:fillRect/>
          </a:stretch>
        </p:blipFill>
        <p:spPr>
          <a:xfrm>
            <a:off x="4620335" y="4129619"/>
            <a:ext cx="3657600" cy="2372868"/>
          </a:xfrm>
          <a:prstGeom prst="rect">
            <a:avLst/>
          </a:prstGeom>
        </p:spPr>
      </p:pic>
      <p:pic>
        <p:nvPicPr>
          <p:cNvPr id="10" name="Picture 9" descr="Picture 2.png"/>
          <p:cNvPicPr>
            <a:picLocks noChangeAspect="1"/>
          </p:cNvPicPr>
          <p:nvPr/>
        </p:nvPicPr>
        <p:blipFill>
          <a:blip r:embed="rId7"/>
          <a:srcRect l="40833" t="16667" r="27500" b="43572"/>
          <a:stretch>
            <a:fillRect/>
          </a:stretch>
        </p:blipFill>
        <p:spPr>
          <a:xfrm>
            <a:off x="0" y="2148419"/>
            <a:ext cx="3962400" cy="3109556"/>
          </a:xfrm>
          <a:prstGeom prst="rect">
            <a:avLst/>
          </a:prstGeom>
        </p:spPr>
      </p:pic>
      <p:sp>
        <p:nvSpPr>
          <p:cNvPr id="2" name="Title 1"/>
          <p:cNvSpPr>
            <a:spLocks noGrp="1"/>
          </p:cNvSpPr>
          <p:nvPr>
            <p:ph type="title"/>
          </p:nvPr>
        </p:nvSpPr>
        <p:spPr>
          <a:xfrm>
            <a:off x="457200" y="-76200"/>
            <a:ext cx="8229600" cy="1143000"/>
          </a:xfrm>
        </p:spPr>
        <p:txBody>
          <a:bodyPr/>
          <a:lstStyle/>
          <a:p>
            <a:r>
              <a:rPr lang="en-US" b="1" dirty="0" smtClean="0"/>
              <a:t>Intra-Joint Interpolation</a:t>
            </a:r>
            <a:endParaRPr lang="en-US" b="1" dirty="0"/>
          </a:p>
        </p:txBody>
      </p:sp>
      <p:sp>
        <p:nvSpPr>
          <p:cNvPr id="7" name="Arc 6"/>
          <p:cNvSpPr/>
          <p:nvPr/>
        </p:nvSpPr>
        <p:spPr>
          <a:xfrm rot="5631166">
            <a:off x="1670831" y="2381719"/>
            <a:ext cx="1896349" cy="1873788"/>
          </a:xfrm>
          <a:prstGeom prst="arc">
            <a:avLst>
              <a:gd name="adj1" fmla="val 16200000"/>
              <a:gd name="adj2" fmla="val 3888285"/>
            </a:avLst>
          </a:prstGeom>
          <a:ln w="12700">
            <a:solidFill>
              <a:schemeClr val="tx1">
                <a:lumMod val="75000"/>
                <a:lumOff val="25000"/>
              </a:schemeClr>
            </a:solidFill>
            <a:prstDash val="sysDot"/>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4" idx="5"/>
          </p:cNvCxnSpPr>
          <p:nvPr/>
        </p:nvCxnSpPr>
        <p:spPr>
          <a:xfrm>
            <a:off x="2810857" y="3399182"/>
            <a:ext cx="541943" cy="50784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362200" y="3262844"/>
            <a:ext cx="361950" cy="99435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ight Arrow 17"/>
          <p:cNvSpPr/>
          <p:nvPr/>
        </p:nvSpPr>
        <p:spPr>
          <a:xfrm rot="5400000">
            <a:off x="6003146" y="1979365"/>
            <a:ext cx="719108" cy="16002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000" i="1" dirty="0">
              <a:solidFill>
                <a:schemeClr val="tx1"/>
              </a:solidFill>
              <a:latin typeface="Times New Roman"/>
              <a:cs typeface="Times New Roman"/>
            </a:endParaRPr>
          </a:p>
        </p:txBody>
      </p:sp>
      <p:sp>
        <p:nvSpPr>
          <p:cNvPr id="30" name="Right Arrow 29"/>
          <p:cNvSpPr/>
          <p:nvPr/>
        </p:nvSpPr>
        <p:spPr>
          <a:xfrm rot="16200000">
            <a:off x="6047452" y="3364790"/>
            <a:ext cx="660977" cy="163068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000" i="1" dirty="0">
              <a:solidFill>
                <a:schemeClr val="tx1"/>
              </a:solidFill>
              <a:latin typeface="Times New Roman"/>
              <a:cs typeface="Times New Roman"/>
            </a:endParaRPr>
          </a:p>
        </p:txBody>
      </p:sp>
      <p:sp>
        <p:nvSpPr>
          <p:cNvPr id="21" name="TextBox 20"/>
          <p:cNvSpPr txBox="1"/>
          <p:nvPr/>
        </p:nvSpPr>
        <p:spPr>
          <a:xfrm>
            <a:off x="6111309" y="3023112"/>
            <a:ext cx="518091" cy="954107"/>
          </a:xfrm>
          <a:prstGeom prst="rect">
            <a:avLst/>
          </a:prstGeom>
          <a:noFill/>
        </p:spPr>
        <p:txBody>
          <a:bodyPr wrap="none" rtlCol="0">
            <a:spAutoFit/>
          </a:bodyPr>
          <a:lstStyle/>
          <a:p>
            <a:r>
              <a:rPr lang="en-US" sz="5600" dirty="0" smtClean="0">
                <a:latin typeface="Times New Roman" pitchFamily="18" charset="0"/>
                <a:cs typeface="Times New Roman" pitchFamily="18" charset="0"/>
              </a:rPr>
              <a:t>?</a:t>
            </a:r>
            <a:endParaRPr lang="en-US" sz="5600" dirty="0">
              <a:latin typeface="Times New Roman" pitchFamily="18" charset="0"/>
              <a:cs typeface="Times New Roman" pitchFamily="18" charset="0"/>
            </a:endParaRPr>
          </a:p>
        </p:txBody>
      </p:sp>
      <p:sp>
        <p:nvSpPr>
          <p:cNvPr id="33" name="Oval 32"/>
          <p:cNvSpPr/>
          <p:nvPr/>
        </p:nvSpPr>
        <p:spPr>
          <a:xfrm>
            <a:off x="7071360" y="2297991"/>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629400" y="5577419"/>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705600" y="1691219"/>
            <a:ext cx="121920" cy="12192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659880" y="4891619"/>
            <a:ext cx="121920" cy="12192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24" idx="5"/>
            <a:endCxn id="33" idx="1"/>
          </p:cNvCxnSpPr>
          <p:nvPr/>
        </p:nvCxnSpPr>
        <p:spPr>
          <a:xfrm rot="16200000" flipH="1">
            <a:off x="6689159" y="1915790"/>
            <a:ext cx="520562" cy="27955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5" idx="4"/>
            <a:endCxn id="34" idx="0"/>
          </p:cNvCxnSpPr>
          <p:nvPr/>
        </p:nvCxnSpPr>
        <p:spPr>
          <a:xfrm rot="5400000">
            <a:off x="6423660" y="5280239"/>
            <a:ext cx="563880" cy="3048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550694" y="3139019"/>
            <a:ext cx="304800" cy="30480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1313" name="Object 1"/>
          <p:cNvGraphicFramePr>
            <a:graphicFrameLocks noChangeAspect="1"/>
          </p:cNvGraphicFramePr>
          <p:nvPr/>
        </p:nvGraphicFramePr>
        <p:xfrm>
          <a:off x="6241923" y="3977219"/>
          <a:ext cx="311277" cy="380451"/>
        </p:xfrm>
        <a:graphic>
          <a:graphicData uri="http://schemas.openxmlformats.org/presentationml/2006/ole">
            <p:oleObj spid="_x0000_s141313" name="Equation" r:id="rId8" imgW="114120" imgH="139680" progId="Equation.DSMT4">
              <p:embed/>
            </p:oleObj>
          </a:graphicData>
        </a:graphic>
      </p:graphicFrame>
      <p:graphicFrame>
        <p:nvGraphicFramePr>
          <p:cNvPr id="141314" name="Object 2"/>
          <p:cNvGraphicFramePr>
            <a:graphicFrameLocks noChangeAspect="1"/>
          </p:cNvGraphicFramePr>
          <p:nvPr/>
        </p:nvGraphicFramePr>
        <p:xfrm>
          <a:off x="5960766" y="2562756"/>
          <a:ext cx="821034" cy="500063"/>
        </p:xfrm>
        <a:graphic>
          <a:graphicData uri="http://schemas.openxmlformats.org/presentationml/2006/ole">
            <p:oleObj spid="_x0000_s141314" name="Equation" r:id="rId9" imgW="291960" imgH="177480" progId="Equation.DSMT4">
              <p:embed/>
            </p:oleObj>
          </a:graphicData>
        </a:graphic>
      </p:graphicFrame>
      <p:sp>
        <p:nvSpPr>
          <p:cNvPr id="41"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13</a:t>
            </a:fld>
            <a:endParaRPr lang="en-US" sz="2400" dirty="0">
              <a:solidFill>
                <a:schemeClr val="tx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141314"/>
                                        </p:tgtEl>
                                        <p:attrNameLst>
                                          <p:attrName>style.visibility</p:attrName>
                                        </p:attrNameLst>
                                      </p:cBhvr>
                                      <p:to>
                                        <p:strVal val="visible"/>
                                      </p:to>
                                    </p:set>
                                    <p:animEffect transition="in" filter="dissolve">
                                      <p:cBhvr>
                                        <p:cTn id="16" dur="500"/>
                                        <p:tgtEl>
                                          <p:spTgt spid="141314"/>
                                        </p:tgtEl>
                                      </p:cBhvr>
                                    </p:animEffect>
                                  </p:childTnLst>
                                </p:cTn>
                              </p:par>
                              <p:par>
                                <p:cTn id="17" presetID="9" presetClass="entr" presetSubtype="0" fill="hold" nodeType="withEffect">
                                  <p:stCondLst>
                                    <p:cond delay="0"/>
                                  </p:stCondLst>
                                  <p:childTnLst>
                                    <p:set>
                                      <p:cBhvr>
                                        <p:cTn id="18" dur="1" fill="hold">
                                          <p:stCondLst>
                                            <p:cond delay="0"/>
                                          </p:stCondLst>
                                        </p:cTn>
                                        <p:tgtEl>
                                          <p:spTgt spid="141313"/>
                                        </p:tgtEl>
                                        <p:attrNameLst>
                                          <p:attrName>style.visibility</p:attrName>
                                        </p:attrNameLst>
                                      </p:cBhvr>
                                      <p:to>
                                        <p:strVal val="visible"/>
                                      </p:to>
                                    </p:set>
                                    <p:animEffect transition="in" filter="dissolve">
                                      <p:cBhvr>
                                        <p:cTn id="19" dur="500"/>
                                        <p:tgtEl>
                                          <p:spTgt spid="14131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ssolve">
                                      <p:cBhvr>
                                        <p:cTn id="32" dur="500"/>
                                        <p:tgtEl>
                                          <p:spTgt spid="27"/>
                                        </p:tgtEl>
                                      </p:cBhvr>
                                    </p:animEffect>
                                  </p:childTnLst>
                                </p:cTn>
                              </p:par>
                              <p:par>
                                <p:cTn id="33" presetID="9"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dissolve">
                                      <p:cBhvr>
                                        <p:cTn id="38" dur="500"/>
                                        <p:tgtEl>
                                          <p:spTgt spid="2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0" grpId="0" animBg="1"/>
      <p:bldP spid="21" grpId="0"/>
      <p:bldP spid="33" grpId="0" animBg="1"/>
      <p:bldP spid="34" grpId="0" animBg="1"/>
      <p:bldP spid="2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b="1" dirty="0" smtClean="0"/>
              <a:t>Intra-Joint Interpolation</a:t>
            </a:r>
            <a:endParaRPr lang="en-US" b="1" dirty="0"/>
          </a:p>
        </p:txBody>
      </p:sp>
      <p:cxnSp>
        <p:nvCxnSpPr>
          <p:cNvPr id="36" name="Straight Arrow Connector 35"/>
          <p:cNvCxnSpPr>
            <a:stCxn id="38" idx="5"/>
          </p:cNvCxnSpPr>
          <p:nvPr/>
        </p:nvCxnSpPr>
        <p:spPr>
          <a:xfrm rot="16200000" flipH="1">
            <a:off x="4425301" y="1986902"/>
            <a:ext cx="2165589" cy="178540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4424164" y="1610380"/>
            <a:ext cx="224036" cy="218420"/>
          </a:xfrm>
          <a:prstGeom prst="ellipse">
            <a:avLst/>
          </a:prstGeom>
          <a:solidFill>
            <a:schemeClr val="accent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8" idx="3"/>
          </p:cNvCxnSpPr>
          <p:nvPr/>
        </p:nvCxnSpPr>
        <p:spPr>
          <a:xfrm rot="5400000">
            <a:off x="1412394" y="1984620"/>
            <a:ext cx="3232387" cy="2856773"/>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9400" y="3697069"/>
            <a:ext cx="569387" cy="646331"/>
          </a:xfrm>
          <a:prstGeom prst="rect">
            <a:avLst/>
          </a:prstGeom>
          <a:noFill/>
          <a:effectLst/>
        </p:spPr>
        <p:txBody>
          <a:bodyPr wrap="none" rtlCol="0">
            <a:spAutoFit/>
          </a:bodyPr>
          <a:lstStyle/>
          <a:p>
            <a:r>
              <a:rPr lang="en-US" sz="3600" dirty="0" smtClean="0">
                <a:latin typeface="Times New Roman"/>
                <a:cs typeface="Times New Roman"/>
              </a:rPr>
              <a:t>x</a:t>
            </a:r>
            <a:r>
              <a:rPr lang="en-US" sz="3600" baseline="-25000" dirty="0" smtClean="0">
                <a:latin typeface="Times New Roman"/>
                <a:cs typeface="Times New Roman"/>
              </a:rPr>
              <a:t>0</a:t>
            </a:r>
            <a:endParaRPr lang="en-US" sz="3600" baseline="-25000" dirty="0">
              <a:latin typeface="Times New Roman"/>
              <a:cs typeface="Times New Roman"/>
            </a:endParaRPr>
          </a:p>
        </p:txBody>
      </p:sp>
      <p:sp>
        <p:nvSpPr>
          <p:cNvPr id="29" name="TextBox 28"/>
          <p:cNvSpPr txBox="1"/>
          <p:nvPr/>
        </p:nvSpPr>
        <p:spPr>
          <a:xfrm>
            <a:off x="1107013" y="5029200"/>
            <a:ext cx="569387" cy="646331"/>
          </a:xfrm>
          <a:prstGeom prst="rect">
            <a:avLst/>
          </a:prstGeom>
          <a:noFill/>
          <a:effectLst/>
        </p:spPr>
        <p:txBody>
          <a:bodyPr wrap="none" rtlCol="0">
            <a:spAutoFit/>
          </a:bodyPr>
          <a:lstStyle/>
          <a:p>
            <a:r>
              <a:rPr lang="en-US" sz="3600" dirty="0" smtClean="0">
                <a:latin typeface="Times New Roman"/>
                <a:cs typeface="Times New Roman"/>
              </a:rPr>
              <a:t>x</a:t>
            </a:r>
            <a:r>
              <a:rPr lang="en-US" sz="3600" baseline="-25000" dirty="0" smtClean="0">
                <a:latin typeface="Times New Roman"/>
                <a:cs typeface="Times New Roman"/>
              </a:rPr>
              <a:t>1</a:t>
            </a:r>
            <a:endParaRPr lang="en-US" sz="3600" baseline="-25000" dirty="0">
              <a:latin typeface="Times New Roman"/>
              <a:cs typeface="Times New Roman"/>
            </a:endParaRPr>
          </a:p>
        </p:txBody>
      </p:sp>
      <p:cxnSp>
        <p:nvCxnSpPr>
          <p:cNvPr id="30" name="Straight Arrow Connector 29"/>
          <p:cNvCxnSpPr>
            <a:stCxn id="38" idx="4"/>
          </p:cNvCxnSpPr>
          <p:nvPr/>
        </p:nvCxnSpPr>
        <p:spPr>
          <a:xfrm rot="5400000">
            <a:off x="2917973" y="3367801"/>
            <a:ext cx="3157210" cy="79208"/>
          </a:xfrm>
          <a:prstGeom prst="straightConnector1">
            <a:avLst/>
          </a:prstGeom>
          <a:ln w="3810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264876" y="5068669"/>
            <a:ext cx="535724" cy="646331"/>
          </a:xfrm>
          <a:prstGeom prst="rect">
            <a:avLst/>
          </a:prstGeom>
          <a:noFill/>
          <a:effectLst/>
        </p:spPr>
        <p:txBody>
          <a:bodyPr wrap="none" rtlCol="0">
            <a:spAutoFit/>
          </a:bodyPr>
          <a:lstStyle/>
          <a:p>
            <a:r>
              <a:rPr lang="en-US" sz="3600" dirty="0" err="1" smtClean="0">
                <a:latin typeface="Times New Roman"/>
                <a:cs typeface="Times New Roman"/>
              </a:rPr>
              <a:t>x</a:t>
            </a:r>
            <a:r>
              <a:rPr lang="en-US" sz="3600" i="1" baseline="-25000" dirty="0" err="1" smtClean="0">
                <a:latin typeface="Times New Roman"/>
                <a:cs typeface="Times New Roman"/>
              </a:rPr>
              <a:t>s</a:t>
            </a:r>
            <a:endParaRPr lang="en-US" sz="3600" i="1" baseline="-25000" dirty="0">
              <a:latin typeface="Times New Roman"/>
              <a:cs typeface="Times New Roman"/>
            </a:endParaRPr>
          </a:p>
        </p:txBody>
      </p:sp>
      <p:sp>
        <p:nvSpPr>
          <p:cNvPr id="33" name="Arc 32"/>
          <p:cNvSpPr/>
          <p:nvPr/>
        </p:nvSpPr>
        <p:spPr>
          <a:xfrm flipV="1">
            <a:off x="3505200" y="781050"/>
            <a:ext cx="1960341" cy="1981200"/>
          </a:xfrm>
          <a:prstGeom prst="arc">
            <a:avLst>
              <a:gd name="adj1" fmla="val 13738504"/>
              <a:gd name="adj2" fmla="val 18807622"/>
            </a:avLst>
          </a:prstGeom>
          <a:ln>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4648200" y="2590800"/>
            <a:ext cx="500458" cy="523220"/>
          </a:xfrm>
          <a:prstGeom prst="rect">
            <a:avLst/>
          </a:prstGeom>
          <a:noFill/>
          <a:effectLst/>
        </p:spPr>
        <p:txBody>
          <a:bodyPr wrap="none" rtlCol="0">
            <a:spAutoFit/>
          </a:bodyPr>
          <a:lstStyle/>
          <a:p>
            <a:r>
              <a:rPr lang="en-US" sz="2800" i="1" dirty="0" err="1" smtClean="0">
                <a:latin typeface="Times New Roman"/>
                <a:cs typeface="Times New Roman"/>
              </a:rPr>
              <a:t>sθ</a:t>
            </a:r>
            <a:endParaRPr lang="en-US" sz="2800" i="1" dirty="0">
              <a:latin typeface="Times New Roman"/>
              <a:cs typeface="Times New Roman"/>
            </a:endParaRPr>
          </a:p>
        </p:txBody>
      </p:sp>
      <p:sp>
        <p:nvSpPr>
          <p:cNvPr id="35" name="TextBox 34"/>
          <p:cNvSpPr txBox="1"/>
          <p:nvPr/>
        </p:nvSpPr>
        <p:spPr>
          <a:xfrm>
            <a:off x="3505200" y="2677180"/>
            <a:ext cx="1040670" cy="523220"/>
          </a:xfrm>
          <a:prstGeom prst="rect">
            <a:avLst/>
          </a:prstGeom>
          <a:noFill/>
          <a:effectLst/>
        </p:spPr>
        <p:txBody>
          <a:bodyPr wrap="none" rtlCol="0">
            <a:spAutoFit/>
          </a:bodyPr>
          <a:lstStyle/>
          <a:p>
            <a:r>
              <a:rPr lang="en-US" sz="2800" dirty="0" smtClean="0">
                <a:latin typeface="Times New Roman"/>
                <a:cs typeface="Times New Roman"/>
              </a:rPr>
              <a:t>(1</a:t>
            </a:r>
            <a:r>
              <a:rPr lang="en-US" sz="2800" i="1" dirty="0" smtClean="0">
                <a:latin typeface="Times New Roman"/>
                <a:cs typeface="Times New Roman"/>
              </a:rPr>
              <a:t>-s</a:t>
            </a:r>
            <a:r>
              <a:rPr lang="en-US" sz="2800" dirty="0" smtClean="0">
                <a:latin typeface="Times New Roman"/>
                <a:cs typeface="Times New Roman"/>
              </a:rPr>
              <a:t>)</a:t>
            </a:r>
            <a:r>
              <a:rPr lang="en-US" sz="2800" i="1" dirty="0" smtClean="0">
                <a:latin typeface="Times New Roman"/>
                <a:cs typeface="Times New Roman"/>
              </a:rPr>
              <a:t>θ</a:t>
            </a:r>
            <a:endParaRPr lang="en-US" sz="2800" i="1" dirty="0">
              <a:latin typeface="Times New Roman"/>
              <a:cs typeface="Times New Roman"/>
            </a:endParaRPr>
          </a:p>
        </p:txBody>
      </p:sp>
      <p:sp>
        <p:nvSpPr>
          <p:cNvPr id="37" name="TextBox 36"/>
          <p:cNvSpPr txBox="1"/>
          <p:nvPr/>
        </p:nvSpPr>
        <p:spPr>
          <a:xfrm>
            <a:off x="2362200" y="3134380"/>
            <a:ext cx="484428" cy="523220"/>
          </a:xfrm>
          <a:prstGeom prst="rect">
            <a:avLst/>
          </a:prstGeom>
          <a:noFill/>
          <a:effectLst/>
        </p:spPr>
        <p:txBody>
          <a:bodyPr wrap="none" rtlCol="0">
            <a:spAutoFit/>
          </a:bodyPr>
          <a:lstStyle/>
          <a:p>
            <a:r>
              <a:rPr lang="en-US" sz="2800" i="1" dirty="0" smtClean="0">
                <a:latin typeface="Times New Roman"/>
                <a:cs typeface="Times New Roman"/>
              </a:rPr>
              <a:t>d</a:t>
            </a:r>
            <a:r>
              <a:rPr lang="en-US" sz="2800" baseline="-25000" dirty="0" smtClean="0">
                <a:latin typeface="Times New Roman"/>
                <a:cs typeface="Times New Roman"/>
              </a:rPr>
              <a:t>1</a:t>
            </a:r>
            <a:endParaRPr lang="en-US" sz="2800" dirty="0">
              <a:latin typeface="Times New Roman"/>
              <a:cs typeface="Times New Roman"/>
            </a:endParaRPr>
          </a:p>
        </p:txBody>
      </p:sp>
      <p:sp>
        <p:nvSpPr>
          <p:cNvPr id="39" name="TextBox 38"/>
          <p:cNvSpPr txBox="1"/>
          <p:nvPr/>
        </p:nvSpPr>
        <p:spPr>
          <a:xfrm>
            <a:off x="5608699" y="2524780"/>
            <a:ext cx="484428" cy="523220"/>
          </a:xfrm>
          <a:prstGeom prst="rect">
            <a:avLst/>
          </a:prstGeom>
          <a:noFill/>
          <a:effectLst/>
        </p:spPr>
        <p:txBody>
          <a:bodyPr wrap="none" rtlCol="0">
            <a:spAutoFit/>
          </a:bodyPr>
          <a:lstStyle/>
          <a:p>
            <a:r>
              <a:rPr lang="en-US" sz="2800" i="1" dirty="0" smtClean="0">
                <a:latin typeface="Times New Roman"/>
                <a:cs typeface="Times New Roman"/>
              </a:rPr>
              <a:t>d</a:t>
            </a:r>
            <a:r>
              <a:rPr lang="en-US" sz="2800" baseline="-25000" dirty="0" smtClean="0">
                <a:latin typeface="Times New Roman"/>
                <a:cs typeface="Times New Roman"/>
              </a:rPr>
              <a:t>0</a:t>
            </a:r>
            <a:endParaRPr lang="en-US" sz="2800" dirty="0">
              <a:latin typeface="Times New Roman"/>
              <a:cs typeface="Times New Roman"/>
            </a:endParaRPr>
          </a:p>
        </p:txBody>
      </p:sp>
      <p:sp>
        <p:nvSpPr>
          <p:cNvPr id="41" name="TextBox 40"/>
          <p:cNvSpPr txBox="1"/>
          <p:nvPr/>
        </p:nvSpPr>
        <p:spPr>
          <a:xfrm>
            <a:off x="4498059" y="4277380"/>
            <a:ext cx="2359941" cy="523220"/>
          </a:xfrm>
          <a:prstGeom prst="rect">
            <a:avLst/>
          </a:prstGeom>
          <a:noFill/>
          <a:effectLst/>
        </p:spPr>
        <p:txBody>
          <a:bodyPr wrap="none" rtlCol="0">
            <a:spAutoFit/>
          </a:bodyPr>
          <a:lstStyle/>
          <a:p>
            <a:r>
              <a:rPr lang="en-US" sz="2800" i="1" dirty="0" err="1" smtClean="0">
                <a:latin typeface="Times New Roman"/>
                <a:cs typeface="Times New Roman"/>
              </a:rPr>
              <a:t>d</a:t>
            </a:r>
            <a:r>
              <a:rPr lang="en-US" sz="2800" i="1" baseline="-25000" dirty="0" err="1" smtClean="0">
                <a:latin typeface="Times New Roman"/>
                <a:cs typeface="Times New Roman"/>
              </a:rPr>
              <a:t>s</a:t>
            </a:r>
            <a:r>
              <a:rPr lang="en-US" sz="2800" i="1" dirty="0" smtClean="0">
                <a:latin typeface="Times New Roman"/>
                <a:cs typeface="Times New Roman"/>
              </a:rPr>
              <a:t>=</a:t>
            </a:r>
            <a:r>
              <a:rPr lang="en-US" sz="2800" dirty="0" smtClean="0">
                <a:latin typeface="Times New Roman"/>
                <a:cs typeface="Times New Roman"/>
              </a:rPr>
              <a:t>(1</a:t>
            </a:r>
            <a:r>
              <a:rPr lang="en-US" sz="2800" i="1" dirty="0" smtClean="0">
                <a:latin typeface="Times New Roman"/>
                <a:cs typeface="Times New Roman"/>
              </a:rPr>
              <a:t>-s</a:t>
            </a:r>
            <a:r>
              <a:rPr lang="en-US" sz="2800" dirty="0" smtClean="0">
                <a:latin typeface="Times New Roman"/>
                <a:cs typeface="Times New Roman"/>
              </a:rPr>
              <a:t>)</a:t>
            </a:r>
            <a:r>
              <a:rPr lang="en-US" sz="2800" i="1" dirty="0" smtClean="0">
                <a:latin typeface="Times New Roman"/>
                <a:cs typeface="Times New Roman"/>
              </a:rPr>
              <a:t>d</a:t>
            </a:r>
            <a:r>
              <a:rPr lang="en-US" sz="2800" baseline="-25000" dirty="0" smtClean="0">
                <a:latin typeface="Times New Roman"/>
                <a:cs typeface="Times New Roman"/>
              </a:rPr>
              <a:t>0</a:t>
            </a:r>
            <a:r>
              <a:rPr lang="en-US" sz="2800" i="1" dirty="0" smtClean="0">
                <a:latin typeface="Times New Roman"/>
                <a:cs typeface="Times New Roman"/>
              </a:rPr>
              <a:t>+sd</a:t>
            </a:r>
            <a:r>
              <a:rPr lang="en-US" sz="2800" baseline="-25000" dirty="0" smtClean="0">
                <a:latin typeface="Times New Roman"/>
                <a:cs typeface="Times New Roman"/>
              </a:rPr>
              <a:t>1</a:t>
            </a:r>
            <a:endParaRPr lang="en-US" sz="2800" dirty="0">
              <a:latin typeface="Times New Roman"/>
              <a:cs typeface="Times New Roman"/>
            </a:endParaRPr>
          </a:p>
        </p:txBody>
      </p:sp>
      <p:sp>
        <p:nvSpPr>
          <p:cNvPr id="31" name="Oval 30"/>
          <p:cNvSpPr/>
          <p:nvPr/>
        </p:nvSpPr>
        <p:spPr>
          <a:xfrm>
            <a:off x="1376165" y="5029200"/>
            <a:ext cx="224036" cy="2184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400800" y="3962402"/>
            <a:ext cx="224036" cy="2184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344956" y="5029200"/>
            <a:ext cx="224036" cy="2184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14</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dissolve">
                                      <p:cBhvr>
                                        <p:cTn id="10" dur="500"/>
                                        <p:tgtEl>
                                          <p:spTgt spid="47"/>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dissolve">
                                      <p:cBhvr>
                                        <p:cTn id="21" dur="500"/>
                                        <p:tgtEl>
                                          <p:spTgt spid="3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dissolve">
                                      <p:cBhvr>
                                        <p:cTn id="29" dur="500"/>
                                        <p:tgtEl>
                                          <p:spTgt spid="3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5" grpId="0"/>
      <p:bldP spid="37" grpId="0"/>
      <p:bldP spid="39" grpId="0"/>
      <p:bldP spid="41" grpId="0"/>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leeve0.jpg"/>
          <p:cNvPicPr>
            <a:picLocks noChangeAspect="1"/>
          </p:cNvPicPr>
          <p:nvPr/>
        </p:nvPicPr>
        <p:blipFill>
          <a:blip r:embed="rId3"/>
          <a:stretch>
            <a:fillRect/>
          </a:stretch>
        </p:blipFill>
        <p:spPr>
          <a:xfrm>
            <a:off x="914400" y="3352800"/>
            <a:ext cx="3657600" cy="2372868"/>
          </a:xfrm>
          <a:prstGeom prst="rect">
            <a:avLst/>
          </a:prstGeom>
        </p:spPr>
      </p:pic>
      <p:pic>
        <p:nvPicPr>
          <p:cNvPr id="10" name="Picture 9" descr="sleeve1.jpg"/>
          <p:cNvPicPr>
            <a:picLocks noChangeAspect="1"/>
          </p:cNvPicPr>
          <p:nvPr/>
        </p:nvPicPr>
        <p:blipFill>
          <a:blip r:embed="rId4"/>
          <a:stretch>
            <a:fillRect/>
          </a:stretch>
        </p:blipFill>
        <p:spPr>
          <a:xfrm>
            <a:off x="838200" y="979932"/>
            <a:ext cx="3657600" cy="2372868"/>
          </a:xfrm>
          <a:prstGeom prst="rect">
            <a:avLst/>
          </a:prstGeom>
        </p:spPr>
      </p:pic>
      <p:pic>
        <p:nvPicPr>
          <p:cNvPr id="15" name="Picture 14" descr="sleeve2.jpg"/>
          <p:cNvPicPr>
            <a:picLocks noChangeAspect="1"/>
          </p:cNvPicPr>
          <p:nvPr/>
        </p:nvPicPr>
        <p:blipFill>
          <a:blip r:embed="rId5"/>
          <a:stretch>
            <a:fillRect/>
          </a:stretch>
        </p:blipFill>
        <p:spPr>
          <a:xfrm>
            <a:off x="5257800" y="2667000"/>
            <a:ext cx="3657600" cy="2372868"/>
          </a:xfrm>
          <a:prstGeom prst="rect">
            <a:avLst/>
          </a:prstGeom>
        </p:spPr>
      </p:pic>
      <p:sp>
        <p:nvSpPr>
          <p:cNvPr id="4" name="Title 1"/>
          <p:cNvSpPr>
            <a:spLocks noGrp="1"/>
          </p:cNvSpPr>
          <p:nvPr>
            <p:ph type="title"/>
          </p:nvPr>
        </p:nvSpPr>
        <p:spPr>
          <a:xfrm>
            <a:off x="457200" y="-152400"/>
            <a:ext cx="8229600" cy="1143000"/>
          </a:xfrm>
        </p:spPr>
        <p:txBody>
          <a:bodyPr/>
          <a:lstStyle/>
          <a:p>
            <a:r>
              <a:rPr lang="en-US" dirty="0" smtClean="0"/>
              <a:t>Intra-Joint Interpolation</a:t>
            </a:r>
            <a:endParaRPr lang="en-US" dirty="0"/>
          </a:p>
        </p:txBody>
      </p:sp>
      <p:sp>
        <p:nvSpPr>
          <p:cNvPr id="11" name="Right Arrow 10"/>
          <p:cNvSpPr/>
          <p:nvPr/>
        </p:nvSpPr>
        <p:spPr>
          <a:xfrm>
            <a:off x="3962400" y="3086100"/>
            <a:ext cx="1219200" cy="9525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000" i="1" dirty="0">
              <a:solidFill>
                <a:schemeClr val="tx1"/>
              </a:solidFill>
              <a:latin typeface="Times New Roman"/>
              <a:cs typeface="Times New Roman"/>
            </a:endParaRPr>
          </a:p>
        </p:txBody>
      </p:sp>
      <p:sp>
        <p:nvSpPr>
          <p:cNvPr id="16" name="TextBox 15"/>
          <p:cNvSpPr txBox="1"/>
          <p:nvPr/>
        </p:nvSpPr>
        <p:spPr>
          <a:xfrm>
            <a:off x="914400" y="5183832"/>
            <a:ext cx="2135521" cy="461665"/>
          </a:xfrm>
          <a:prstGeom prst="rect">
            <a:avLst/>
          </a:prstGeom>
          <a:noFill/>
        </p:spPr>
        <p:txBody>
          <a:bodyPr wrap="none" rtlCol="0">
            <a:spAutoFit/>
          </a:bodyPr>
          <a:lstStyle/>
          <a:p>
            <a:r>
              <a:rPr lang="en-US" sz="2400" b="1" dirty="0" smtClean="0"/>
              <a:t>Mesh Sample 2</a:t>
            </a:r>
            <a:endParaRPr lang="en-US" sz="2400" b="1" dirty="0"/>
          </a:p>
        </p:txBody>
      </p:sp>
      <p:sp>
        <p:nvSpPr>
          <p:cNvPr id="17" name="TextBox 16"/>
          <p:cNvSpPr txBox="1"/>
          <p:nvPr/>
        </p:nvSpPr>
        <p:spPr>
          <a:xfrm>
            <a:off x="5257800" y="4491335"/>
            <a:ext cx="2640275" cy="461665"/>
          </a:xfrm>
          <a:prstGeom prst="rect">
            <a:avLst/>
          </a:prstGeom>
          <a:noFill/>
        </p:spPr>
        <p:txBody>
          <a:bodyPr wrap="none" rtlCol="0">
            <a:spAutoFit/>
          </a:bodyPr>
          <a:lstStyle/>
          <a:p>
            <a:r>
              <a:rPr lang="en-US" sz="2400" b="1" dirty="0" smtClean="0"/>
              <a:t>Interpolated Result</a:t>
            </a:r>
            <a:endParaRPr lang="en-US" sz="2400" b="1" dirty="0"/>
          </a:p>
        </p:txBody>
      </p:sp>
      <p:sp>
        <p:nvSpPr>
          <p:cNvPr id="18" name="TextBox 17"/>
          <p:cNvSpPr txBox="1"/>
          <p:nvPr/>
        </p:nvSpPr>
        <p:spPr>
          <a:xfrm>
            <a:off x="1369679" y="2510135"/>
            <a:ext cx="2135521" cy="461665"/>
          </a:xfrm>
          <a:prstGeom prst="rect">
            <a:avLst/>
          </a:prstGeom>
          <a:noFill/>
        </p:spPr>
        <p:txBody>
          <a:bodyPr wrap="none" rtlCol="0">
            <a:spAutoFit/>
          </a:bodyPr>
          <a:lstStyle/>
          <a:p>
            <a:r>
              <a:rPr lang="en-US" sz="2400" b="1" dirty="0" smtClean="0"/>
              <a:t>Mesh Sample 1</a:t>
            </a:r>
            <a:endParaRPr lang="en-US" sz="2400" b="1" dirty="0"/>
          </a:p>
        </p:txBody>
      </p:sp>
      <p:sp>
        <p:nvSpPr>
          <p:cNvPr id="19"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15</a:t>
            </a:fld>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b="1" dirty="0" smtClean="0"/>
              <a:t>System Pipeline</a:t>
            </a:r>
            <a:endParaRPr lang="en-US" b="1" dirty="0"/>
          </a:p>
        </p:txBody>
      </p:sp>
      <p:pic>
        <p:nvPicPr>
          <p:cNvPr id="32" name="Picture 31" descr="chest.bmp"/>
          <p:cNvPicPr>
            <a:picLocks noChangeAspect="1"/>
          </p:cNvPicPr>
          <p:nvPr/>
        </p:nvPicPr>
        <p:blipFill>
          <a:blip r:embed="rId4"/>
          <a:stretch>
            <a:fillRect/>
          </a:stretch>
        </p:blipFill>
        <p:spPr>
          <a:xfrm>
            <a:off x="3756075" y="3690653"/>
            <a:ext cx="1752017" cy="852613"/>
          </a:xfrm>
          <a:prstGeom prst="rect">
            <a:avLst/>
          </a:prstGeom>
        </p:spPr>
      </p:pic>
      <p:pic>
        <p:nvPicPr>
          <p:cNvPr id="33" name="Picture 32" descr="lshoulder.bmp"/>
          <p:cNvPicPr>
            <a:picLocks noChangeAspect="1"/>
          </p:cNvPicPr>
          <p:nvPr/>
        </p:nvPicPr>
        <p:blipFill>
          <a:blip r:embed="rId5"/>
          <a:stretch>
            <a:fillRect/>
          </a:stretch>
        </p:blipFill>
        <p:spPr>
          <a:xfrm>
            <a:off x="3755493" y="2380840"/>
            <a:ext cx="1730908" cy="852613"/>
          </a:xfrm>
          <a:prstGeom prst="rect">
            <a:avLst/>
          </a:prstGeom>
        </p:spPr>
      </p:pic>
      <p:pic>
        <p:nvPicPr>
          <p:cNvPr id="31" name="Picture 30" descr="larm.bmp"/>
          <p:cNvPicPr>
            <a:picLocks noChangeAspect="1"/>
          </p:cNvPicPr>
          <p:nvPr/>
        </p:nvPicPr>
        <p:blipFill>
          <a:blip r:embed="rId6"/>
          <a:stretch>
            <a:fillRect/>
          </a:stretch>
        </p:blipFill>
        <p:spPr>
          <a:xfrm>
            <a:off x="3707345" y="1285352"/>
            <a:ext cx="1648347" cy="939281"/>
          </a:xfrm>
          <a:prstGeom prst="rect">
            <a:avLst/>
          </a:prstGeom>
          <a:ln>
            <a:noFill/>
          </a:ln>
        </p:spPr>
      </p:pic>
      <p:sp>
        <p:nvSpPr>
          <p:cNvPr id="30" name="TextBox 29"/>
          <p:cNvSpPr txBox="1"/>
          <p:nvPr/>
        </p:nvSpPr>
        <p:spPr>
          <a:xfrm rot="5400000">
            <a:off x="2446411" y="3099434"/>
            <a:ext cx="531353" cy="677108"/>
          </a:xfrm>
          <a:prstGeom prst="rect">
            <a:avLst/>
          </a:prstGeom>
          <a:noFill/>
        </p:spPr>
        <p:txBody>
          <a:bodyPr wrap="none" rtlCol="0">
            <a:spAutoFit/>
          </a:bodyPr>
          <a:lstStyle/>
          <a:p>
            <a:r>
              <a:rPr lang="en-US" sz="3800" b="1" dirty="0" smtClean="0"/>
              <a:t>…</a:t>
            </a:r>
            <a:endParaRPr lang="en-US" sz="3800" b="1" dirty="0"/>
          </a:p>
        </p:txBody>
      </p:sp>
      <p:sp>
        <p:nvSpPr>
          <p:cNvPr id="34" name="Oval 33"/>
          <p:cNvSpPr/>
          <p:nvPr/>
        </p:nvSpPr>
        <p:spPr>
          <a:xfrm>
            <a:off x="4954072" y="1513952"/>
            <a:ext cx="477819" cy="73914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403191" y="2300834"/>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67200" y="3658196"/>
            <a:ext cx="630219" cy="920121"/>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155417" y="1750824"/>
            <a:ext cx="1388905" cy="430887"/>
          </a:xfrm>
          <a:prstGeom prst="rect">
            <a:avLst/>
          </a:prstGeom>
          <a:noFill/>
        </p:spPr>
        <p:txBody>
          <a:bodyPr wrap="none" rtlCol="0">
            <a:spAutoFit/>
          </a:bodyPr>
          <a:lstStyle/>
          <a:p>
            <a:pPr algn="ctr"/>
            <a:r>
              <a:rPr lang="en-US" sz="2200" dirty="0" smtClean="0"/>
              <a:t>Synthesize</a:t>
            </a:r>
          </a:p>
        </p:txBody>
      </p:sp>
      <p:pic>
        <p:nvPicPr>
          <p:cNvPr id="40" name="Picture 39" descr="final_result.bmp"/>
          <p:cNvPicPr>
            <a:picLocks noChangeAspect="1"/>
          </p:cNvPicPr>
          <p:nvPr/>
        </p:nvPicPr>
        <p:blipFill>
          <a:blip r:embed="rId7"/>
          <a:stretch>
            <a:fillRect/>
          </a:stretch>
        </p:blipFill>
        <p:spPr>
          <a:xfrm>
            <a:off x="5767756" y="2623853"/>
            <a:ext cx="1614271" cy="946887"/>
          </a:xfrm>
          <a:prstGeom prst="rect">
            <a:avLst/>
          </a:prstGeom>
          <a:ln>
            <a:solidFill>
              <a:schemeClr val="tx1"/>
            </a:solidFill>
          </a:ln>
        </p:spPr>
      </p:pic>
      <p:pic>
        <p:nvPicPr>
          <p:cNvPr id="48" name="Picture 47" descr="skeleton.bmp"/>
          <p:cNvPicPr>
            <a:picLocks noChangeAspect="1"/>
          </p:cNvPicPr>
          <p:nvPr/>
        </p:nvPicPr>
        <p:blipFill>
          <a:blip r:embed="rId8"/>
          <a:stretch>
            <a:fillRect/>
          </a:stretch>
        </p:blipFill>
        <p:spPr>
          <a:xfrm>
            <a:off x="228600" y="2700053"/>
            <a:ext cx="1393292" cy="945904"/>
          </a:xfrm>
          <a:prstGeom prst="rect">
            <a:avLst/>
          </a:prstGeom>
          <a:ln>
            <a:solidFill>
              <a:schemeClr val="tx1"/>
            </a:solidFill>
          </a:ln>
          <a:effectLst/>
        </p:spPr>
      </p:pic>
      <p:sp>
        <p:nvSpPr>
          <p:cNvPr id="56" name="TextBox 55"/>
          <p:cNvSpPr txBox="1"/>
          <p:nvPr/>
        </p:nvSpPr>
        <p:spPr>
          <a:xfrm>
            <a:off x="5566834" y="1597355"/>
            <a:ext cx="931858" cy="830997"/>
          </a:xfrm>
          <a:prstGeom prst="rect">
            <a:avLst/>
          </a:prstGeom>
          <a:noFill/>
        </p:spPr>
        <p:txBody>
          <a:bodyPr wrap="none" rtlCol="0">
            <a:spAutoFit/>
          </a:bodyPr>
          <a:lstStyle/>
          <a:p>
            <a:pPr algn="ctr"/>
            <a:endParaRPr lang="en-US" sz="2600" dirty="0" smtClean="0"/>
          </a:p>
          <a:p>
            <a:pPr algn="ctr"/>
            <a:r>
              <a:rPr lang="en-US" sz="2200" dirty="0" smtClean="0"/>
              <a:t>Merge</a:t>
            </a:r>
          </a:p>
        </p:txBody>
      </p:sp>
      <p:sp>
        <p:nvSpPr>
          <p:cNvPr id="13" name="Can 12"/>
          <p:cNvSpPr/>
          <p:nvPr/>
        </p:nvSpPr>
        <p:spPr>
          <a:xfrm>
            <a:off x="1926692" y="3705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9" name="Can 8"/>
          <p:cNvSpPr/>
          <p:nvPr/>
        </p:nvSpPr>
        <p:spPr>
          <a:xfrm>
            <a:off x="1926692" y="1419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67" name="TextBox 66"/>
          <p:cNvSpPr txBox="1"/>
          <p:nvPr/>
        </p:nvSpPr>
        <p:spPr>
          <a:xfrm rot="5400000">
            <a:off x="4446661" y="3084376"/>
            <a:ext cx="531353" cy="677108"/>
          </a:xfrm>
          <a:prstGeom prst="rect">
            <a:avLst/>
          </a:prstGeom>
          <a:noFill/>
        </p:spPr>
        <p:txBody>
          <a:bodyPr wrap="none" rtlCol="0">
            <a:spAutoFit/>
          </a:bodyPr>
          <a:lstStyle/>
          <a:p>
            <a:r>
              <a:rPr lang="en-US" sz="3800" b="1" dirty="0" smtClean="0"/>
              <a:t>…</a:t>
            </a:r>
            <a:endParaRPr lang="en-US" sz="3800" b="1" dirty="0"/>
          </a:p>
        </p:txBody>
      </p:sp>
      <p:cxnSp>
        <p:nvCxnSpPr>
          <p:cNvPr id="89" name="Straight Arrow Connector 88"/>
          <p:cNvCxnSpPr>
            <a:stCxn id="13" idx="4"/>
          </p:cNvCxnSpPr>
          <p:nvPr/>
        </p:nvCxnSpPr>
        <p:spPr>
          <a:xfrm>
            <a:off x="3222092" y="4086711"/>
            <a:ext cx="1033691" cy="158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45892" y="2807764"/>
            <a:ext cx="1304092"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 idx="4"/>
          </p:cNvCxnSpPr>
          <p:nvPr/>
        </p:nvCxnSpPr>
        <p:spPr>
          <a:xfrm>
            <a:off x="3222092" y="1800711"/>
            <a:ext cx="1731981"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1926692" y="2410313"/>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cxnSp>
        <p:nvCxnSpPr>
          <p:cNvPr id="43" name="Shape 42"/>
          <p:cNvCxnSpPr>
            <a:stCxn id="48" idx="3"/>
            <a:endCxn id="9" idx="2"/>
          </p:cNvCxnSpPr>
          <p:nvPr/>
        </p:nvCxnSpPr>
        <p:spPr>
          <a:xfrm flipV="1">
            <a:off x="1621892" y="1800711"/>
            <a:ext cx="304800" cy="1372294"/>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hape 42"/>
          <p:cNvCxnSpPr>
            <a:stCxn id="48" idx="3"/>
            <a:endCxn id="13" idx="2"/>
          </p:cNvCxnSpPr>
          <p:nvPr/>
        </p:nvCxnSpPr>
        <p:spPr>
          <a:xfrm>
            <a:off x="1621892" y="3173005"/>
            <a:ext cx="304800" cy="913706"/>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hape 42"/>
          <p:cNvCxnSpPr>
            <a:stCxn id="48" idx="3"/>
            <a:endCxn id="15" idx="2"/>
          </p:cNvCxnSpPr>
          <p:nvPr/>
        </p:nvCxnSpPr>
        <p:spPr>
          <a:xfrm flipV="1">
            <a:off x="1621892" y="2791313"/>
            <a:ext cx="304800" cy="381692"/>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hape 42"/>
          <p:cNvCxnSpPr/>
          <p:nvPr/>
        </p:nvCxnSpPr>
        <p:spPr>
          <a:xfrm rot="10800000">
            <a:off x="5434550" y="1883523"/>
            <a:ext cx="335865" cy="1213775"/>
          </a:xfrm>
          <a:prstGeom prst="bentConnector3">
            <a:avLst>
              <a:gd name="adj1" fmla="val 50000"/>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0" name="Shape 42"/>
          <p:cNvCxnSpPr/>
          <p:nvPr/>
        </p:nvCxnSpPr>
        <p:spPr>
          <a:xfrm rot="10800000">
            <a:off x="5038957" y="2628495"/>
            <a:ext cx="734346" cy="468803"/>
          </a:xfrm>
          <a:prstGeom prst="bentConnector3">
            <a:avLst>
              <a:gd name="adj1" fmla="val 23516"/>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hape 42"/>
          <p:cNvCxnSpPr/>
          <p:nvPr/>
        </p:nvCxnSpPr>
        <p:spPr>
          <a:xfrm rot="10800000" flipV="1">
            <a:off x="4899540" y="3097297"/>
            <a:ext cx="870337" cy="1020960"/>
          </a:xfrm>
          <a:prstGeom prst="bentConnector3">
            <a:avLst>
              <a:gd name="adj1" fmla="val 19375"/>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16</a:t>
            </a:fld>
            <a:endParaRPr lang="en-US" sz="24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8229600" cy="1143000"/>
          </a:xfrm>
        </p:spPr>
        <p:txBody>
          <a:bodyPr/>
          <a:lstStyle/>
          <a:p>
            <a:r>
              <a:rPr lang="en-US" b="1" dirty="0" smtClean="0"/>
              <a:t>Inter-Joint Merging</a:t>
            </a:r>
            <a:endParaRPr lang="en-US" b="1" dirty="0"/>
          </a:p>
        </p:txBody>
      </p:sp>
      <p:pic>
        <p:nvPicPr>
          <p:cNvPr id="12" name="Picture 11" descr="skeleton.bmp"/>
          <p:cNvPicPr>
            <a:picLocks noChangeAspect="1"/>
          </p:cNvPicPr>
          <p:nvPr/>
        </p:nvPicPr>
        <p:blipFill>
          <a:blip r:embed="rId5"/>
          <a:stretch>
            <a:fillRect/>
          </a:stretch>
        </p:blipFill>
        <p:spPr>
          <a:xfrm>
            <a:off x="339711" y="2971801"/>
            <a:ext cx="1447800" cy="982911"/>
          </a:xfrm>
          <a:prstGeom prst="rect">
            <a:avLst/>
          </a:prstGeom>
          <a:ln>
            <a:solidFill>
              <a:schemeClr val="tx1"/>
            </a:solidFill>
          </a:ln>
        </p:spPr>
      </p:pic>
      <p:pic>
        <p:nvPicPr>
          <p:cNvPr id="13" name="Picture 12" descr="final_result.bmp"/>
          <p:cNvPicPr>
            <a:picLocks noChangeAspect="1"/>
          </p:cNvPicPr>
          <p:nvPr/>
        </p:nvPicPr>
        <p:blipFill>
          <a:blip r:embed="rId6"/>
          <a:stretch>
            <a:fillRect/>
          </a:stretch>
        </p:blipFill>
        <p:spPr>
          <a:xfrm>
            <a:off x="6172200" y="2743200"/>
            <a:ext cx="2527300" cy="1482445"/>
          </a:xfrm>
          <a:prstGeom prst="rect">
            <a:avLst/>
          </a:prstGeom>
          <a:ln>
            <a:solidFill>
              <a:schemeClr val="tx1"/>
            </a:solidFill>
          </a:ln>
        </p:spPr>
      </p:pic>
      <p:pic>
        <p:nvPicPr>
          <p:cNvPr id="14" name="Picture 13" descr="larm.bmp"/>
          <p:cNvPicPr>
            <a:picLocks noChangeAspect="1"/>
          </p:cNvPicPr>
          <p:nvPr/>
        </p:nvPicPr>
        <p:blipFill>
          <a:blip r:embed="rId7"/>
          <a:stretch>
            <a:fillRect/>
          </a:stretch>
        </p:blipFill>
        <p:spPr>
          <a:xfrm>
            <a:off x="3082913" y="990600"/>
            <a:ext cx="1925619" cy="1097280"/>
          </a:xfrm>
          <a:prstGeom prst="rect">
            <a:avLst/>
          </a:prstGeom>
          <a:ln>
            <a:noFill/>
          </a:ln>
        </p:spPr>
      </p:pic>
      <p:pic>
        <p:nvPicPr>
          <p:cNvPr id="16" name="Picture 15" descr="rarm.bmp"/>
          <p:cNvPicPr>
            <a:picLocks noChangeAspect="1"/>
          </p:cNvPicPr>
          <p:nvPr/>
        </p:nvPicPr>
        <p:blipFill>
          <a:blip r:embed="rId8"/>
          <a:stretch>
            <a:fillRect/>
          </a:stretch>
        </p:blipFill>
        <p:spPr>
          <a:xfrm>
            <a:off x="3027031" y="5334000"/>
            <a:ext cx="2265680" cy="914400"/>
          </a:xfrm>
          <a:prstGeom prst="rect">
            <a:avLst/>
          </a:prstGeom>
        </p:spPr>
      </p:pic>
      <p:pic>
        <p:nvPicPr>
          <p:cNvPr id="17" name="Picture 16" descr="chest.bmp"/>
          <p:cNvPicPr>
            <a:picLocks noChangeAspect="1"/>
          </p:cNvPicPr>
          <p:nvPr/>
        </p:nvPicPr>
        <p:blipFill>
          <a:blip r:embed="rId9"/>
          <a:stretch>
            <a:fillRect/>
          </a:stretch>
        </p:blipFill>
        <p:spPr>
          <a:xfrm>
            <a:off x="3037936" y="3124200"/>
            <a:ext cx="2254777" cy="1097280"/>
          </a:xfrm>
          <a:prstGeom prst="rect">
            <a:avLst/>
          </a:prstGeom>
        </p:spPr>
      </p:pic>
      <p:pic>
        <p:nvPicPr>
          <p:cNvPr id="18" name="Picture 17" descr="lshoulder.bmp"/>
          <p:cNvPicPr>
            <a:picLocks noChangeAspect="1"/>
          </p:cNvPicPr>
          <p:nvPr/>
        </p:nvPicPr>
        <p:blipFill>
          <a:blip r:embed="rId10"/>
          <a:stretch>
            <a:fillRect/>
          </a:stretch>
        </p:blipFill>
        <p:spPr>
          <a:xfrm>
            <a:off x="3082913" y="2057400"/>
            <a:ext cx="2227611" cy="1097280"/>
          </a:xfrm>
          <a:prstGeom prst="rect">
            <a:avLst/>
          </a:prstGeom>
        </p:spPr>
      </p:pic>
      <p:pic>
        <p:nvPicPr>
          <p:cNvPr id="19" name="Picture 18" descr="rshoulder.bmp"/>
          <p:cNvPicPr>
            <a:picLocks noChangeAspect="1"/>
          </p:cNvPicPr>
          <p:nvPr/>
        </p:nvPicPr>
        <p:blipFill>
          <a:blip r:embed="rId11"/>
          <a:stretch>
            <a:fillRect/>
          </a:stretch>
        </p:blipFill>
        <p:spPr>
          <a:xfrm>
            <a:off x="3082913" y="4221480"/>
            <a:ext cx="2251087" cy="1097280"/>
          </a:xfrm>
          <a:prstGeom prst="rect">
            <a:avLst/>
          </a:prstGeom>
        </p:spPr>
      </p:pic>
      <p:sp>
        <p:nvSpPr>
          <p:cNvPr id="53" name="Oval 52"/>
          <p:cNvSpPr/>
          <p:nvPr/>
        </p:nvSpPr>
        <p:spPr>
          <a:xfrm>
            <a:off x="4530713" y="1219200"/>
            <a:ext cx="477819" cy="86868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129094" y="1981200"/>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498875" y="4225645"/>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813984" y="3124200"/>
            <a:ext cx="630219" cy="1127691"/>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021056" y="5280661"/>
            <a:ext cx="595255" cy="66294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2465948" y="1261733"/>
            <a:ext cx="596638" cy="461665"/>
          </a:xfrm>
          <a:prstGeom prst="rect">
            <a:avLst/>
          </a:prstGeom>
          <a:noFill/>
        </p:spPr>
        <p:txBody>
          <a:bodyPr wrap="none" rtlCol="0">
            <a:spAutoFit/>
          </a:bodyPr>
          <a:lstStyle/>
          <a:p>
            <a:r>
              <a:rPr lang="en-US" sz="2400" i="1"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p:txBody>
      </p:sp>
      <p:graphicFrame>
        <p:nvGraphicFramePr>
          <p:cNvPr id="66562" name="Object 2"/>
          <p:cNvGraphicFramePr>
            <a:graphicFrameLocks noChangeAspect="1"/>
          </p:cNvGraphicFramePr>
          <p:nvPr/>
        </p:nvGraphicFramePr>
        <p:xfrm>
          <a:off x="6064250" y="4267200"/>
          <a:ext cx="2774950" cy="973138"/>
        </p:xfrm>
        <a:graphic>
          <a:graphicData uri="http://schemas.openxmlformats.org/presentationml/2006/ole">
            <p:oleObj spid="_x0000_s133122" name="Equation" r:id="rId12" imgW="977760" imgH="342720" progId="Equation.DSMT4">
              <p:embed/>
            </p:oleObj>
          </a:graphicData>
        </a:graphic>
      </p:graphicFrame>
      <p:sp>
        <p:nvSpPr>
          <p:cNvPr id="38" name="TextBox 37"/>
          <p:cNvSpPr txBox="1"/>
          <p:nvPr/>
        </p:nvSpPr>
        <p:spPr>
          <a:xfrm>
            <a:off x="7547067" y="3276600"/>
            <a:ext cx="364202" cy="523220"/>
          </a:xfrm>
          <a:prstGeom prst="rect">
            <a:avLst/>
          </a:prstGeom>
          <a:noFill/>
        </p:spPr>
        <p:txBody>
          <a:bodyPr wrap="none" rtlCol="0">
            <a:spAutoFit/>
          </a:bodyPr>
          <a:lstStyle/>
          <a:p>
            <a:r>
              <a:rPr lang="en-US" sz="2800" dirty="0" err="1" smtClean="0">
                <a:latin typeface="Times New Roman"/>
                <a:cs typeface="Times New Roman"/>
              </a:rPr>
              <a:t>x</a:t>
            </a:r>
            <a:endParaRPr lang="en-US" sz="2800" dirty="0">
              <a:latin typeface="Times New Roman"/>
              <a:cs typeface="Times New Roman"/>
            </a:endParaRPr>
          </a:p>
        </p:txBody>
      </p:sp>
      <p:sp>
        <p:nvSpPr>
          <p:cNvPr id="36" name="Oval 35"/>
          <p:cNvSpPr/>
          <p:nvPr/>
        </p:nvSpPr>
        <p:spPr>
          <a:xfrm>
            <a:off x="7620000" y="330708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73511" y="167640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3616311" y="1534180"/>
            <a:ext cx="484428" cy="523220"/>
          </a:xfrm>
          <a:prstGeom prst="rect">
            <a:avLst/>
          </a:prstGeom>
          <a:noFill/>
        </p:spPr>
        <p:txBody>
          <a:bodyPr wrap="none" rtlCol="0">
            <a:spAutoFit/>
          </a:bodyPr>
          <a:lstStyle/>
          <a:p>
            <a:r>
              <a:rPr lang="en-US" sz="2800" dirty="0" smtClean="0">
                <a:latin typeface="Times New Roman"/>
                <a:cs typeface="Times New Roman"/>
              </a:rPr>
              <a:t>x</a:t>
            </a:r>
            <a:r>
              <a:rPr lang="en-US" sz="2800" baseline="-25000" dirty="0" smtClean="0">
                <a:latin typeface="Times New Roman"/>
                <a:cs typeface="Times New Roman"/>
              </a:rPr>
              <a:t>0</a:t>
            </a:r>
            <a:endParaRPr lang="en-US" sz="2800" baseline="-25000" dirty="0">
              <a:latin typeface="Times New Roman"/>
              <a:cs typeface="Times New Roman"/>
            </a:endParaRPr>
          </a:p>
        </p:txBody>
      </p:sp>
      <p:sp>
        <p:nvSpPr>
          <p:cNvPr id="74" name="Oval 73"/>
          <p:cNvSpPr/>
          <p:nvPr/>
        </p:nvSpPr>
        <p:spPr>
          <a:xfrm>
            <a:off x="4103991" y="246888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3817683" y="2362200"/>
            <a:ext cx="484428" cy="523220"/>
          </a:xfrm>
          <a:prstGeom prst="rect">
            <a:avLst/>
          </a:prstGeom>
          <a:noFill/>
        </p:spPr>
        <p:txBody>
          <a:bodyPr wrap="none" rtlCol="0">
            <a:spAutoFit/>
          </a:bodyPr>
          <a:lstStyle/>
          <a:p>
            <a:r>
              <a:rPr lang="en-US" sz="2800" dirty="0" smtClean="0">
                <a:latin typeface="Times New Roman"/>
                <a:cs typeface="Times New Roman"/>
              </a:rPr>
              <a:t>x</a:t>
            </a:r>
            <a:r>
              <a:rPr lang="en-US" sz="2800" baseline="-25000" dirty="0" smtClean="0">
                <a:latin typeface="Times New Roman"/>
                <a:cs typeface="Times New Roman"/>
              </a:rPr>
              <a:t>1</a:t>
            </a:r>
            <a:endParaRPr lang="en-US" sz="2800" baseline="-25000" dirty="0">
              <a:latin typeface="Times New Roman"/>
              <a:cs typeface="Times New Roman"/>
            </a:endParaRPr>
          </a:p>
        </p:txBody>
      </p:sp>
      <p:sp>
        <p:nvSpPr>
          <p:cNvPr id="76" name="Oval 75"/>
          <p:cNvSpPr/>
          <p:nvPr/>
        </p:nvSpPr>
        <p:spPr>
          <a:xfrm>
            <a:off x="4073511" y="350520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3844911" y="3463257"/>
            <a:ext cx="484428" cy="523220"/>
          </a:xfrm>
          <a:prstGeom prst="rect">
            <a:avLst/>
          </a:prstGeom>
          <a:noFill/>
        </p:spPr>
        <p:txBody>
          <a:bodyPr wrap="none" rtlCol="0">
            <a:spAutoFit/>
          </a:bodyPr>
          <a:lstStyle/>
          <a:p>
            <a:r>
              <a:rPr lang="en-US" sz="2800" dirty="0" smtClean="0">
                <a:latin typeface="Times New Roman"/>
                <a:cs typeface="Times New Roman"/>
              </a:rPr>
              <a:t>x</a:t>
            </a:r>
            <a:r>
              <a:rPr lang="en-US" sz="2800" baseline="-25000" dirty="0" smtClean="0">
                <a:latin typeface="Times New Roman"/>
                <a:cs typeface="Times New Roman"/>
              </a:rPr>
              <a:t>2</a:t>
            </a:r>
            <a:endParaRPr lang="en-US" sz="2800" baseline="-25000" dirty="0">
              <a:latin typeface="Times New Roman"/>
              <a:cs typeface="Times New Roman"/>
            </a:endParaRPr>
          </a:p>
        </p:txBody>
      </p:sp>
      <p:sp>
        <p:nvSpPr>
          <p:cNvPr id="78" name="Oval 77"/>
          <p:cNvSpPr/>
          <p:nvPr/>
        </p:nvSpPr>
        <p:spPr>
          <a:xfrm>
            <a:off x="4149711" y="464820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4225911" y="4508510"/>
            <a:ext cx="484428" cy="523220"/>
          </a:xfrm>
          <a:prstGeom prst="rect">
            <a:avLst/>
          </a:prstGeom>
          <a:noFill/>
        </p:spPr>
        <p:txBody>
          <a:bodyPr wrap="none" rtlCol="0">
            <a:spAutoFit/>
          </a:bodyPr>
          <a:lstStyle/>
          <a:p>
            <a:r>
              <a:rPr lang="en-US" sz="2800" dirty="0" smtClean="0">
                <a:latin typeface="Times New Roman"/>
                <a:cs typeface="Times New Roman"/>
              </a:rPr>
              <a:t>x</a:t>
            </a:r>
            <a:r>
              <a:rPr lang="en-US" sz="2800" baseline="-25000" dirty="0" smtClean="0">
                <a:latin typeface="Times New Roman"/>
                <a:cs typeface="Times New Roman"/>
              </a:rPr>
              <a:t>3</a:t>
            </a:r>
            <a:endParaRPr lang="en-US" sz="2800" baseline="-25000" dirty="0">
              <a:latin typeface="Times New Roman"/>
              <a:cs typeface="Times New Roman"/>
            </a:endParaRPr>
          </a:p>
        </p:txBody>
      </p:sp>
      <p:sp>
        <p:nvSpPr>
          <p:cNvPr id="80" name="Oval 79"/>
          <p:cNvSpPr/>
          <p:nvPr/>
        </p:nvSpPr>
        <p:spPr>
          <a:xfrm>
            <a:off x="4149711" y="5420380"/>
            <a:ext cx="121920" cy="12192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4239972" y="5115580"/>
            <a:ext cx="484428" cy="523220"/>
          </a:xfrm>
          <a:prstGeom prst="rect">
            <a:avLst/>
          </a:prstGeom>
          <a:noFill/>
        </p:spPr>
        <p:txBody>
          <a:bodyPr wrap="none" rtlCol="0">
            <a:spAutoFit/>
          </a:bodyPr>
          <a:lstStyle/>
          <a:p>
            <a:r>
              <a:rPr lang="en-US" sz="2800" dirty="0" smtClean="0">
                <a:latin typeface="Times New Roman"/>
                <a:cs typeface="Times New Roman"/>
              </a:rPr>
              <a:t>x</a:t>
            </a:r>
            <a:r>
              <a:rPr lang="en-US" sz="2800" baseline="-25000" dirty="0" smtClean="0">
                <a:latin typeface="Times New Roman"/>
                <a:cs typeface="Times New Roman"/>
              </a:rPr>
              <a:t>4</a:t>
            </a:r>
            <a:endParaRPr lang="en-US" sz="2800" baseline="-25000" dirty="0">
              <a:latin typeface="Times New Roman"/>
              <a:cs typeface="Times New Roman"/>
            </a:endParaRPr>
          </a:p>
        </p:txBody>
      </p:sp>
      <p:cxnSp>
        <p:nvCxnSpPr>
          <p:cNvPr id="46" name="Shape 42"/>
          <p:cNvCxnSpPr>
            <a:stCxn id="12" idx="3"/>
            <a:endCxn id="53" idx="2"/>
          </p:cNvCxnSpPr>
          <p:nvPr/>
        </p:nvCxnSpPr>
        <p:spPr>
          <a:xfrm flipV="1">
            <a:off x="1787511" y="1653540"/>
            <a:ext cx="2743202" cy="1809717"/>
          </a:xfrm>
          <a:prstGeom prst="bentConnector3">
            <a:avLst>
              <a:gd name="adj1" fmla="val 22464"/>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hape 42"/>
          <p:cNvCxnSpPr>
            <a:stCxn id="12" idx="3"/>
            <a:endCxn id="58" idx="2"/>
          </p:cNvCxnSpPr>
          <p:nvPr/>
        </p:nvCxnSpPr>
        <p:spPr>
          <a:xfrm>
            <a:off x="1787511" y="3463257"/>
            <a:ext cx="1233545" cy="2148874"/>
          </a:xfrm>
          <a:prstGeom prst="bentConnector3">
            <a:avLst>
              <a:gd name="adj1" fmla="val 49449"/>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hape 42"/>
          <p:cNvCxnSpPr>
            <a:stCxn id="12" idx="3"/>
            <a:endCxn id="54" idx="2"/>
          </p:cNvCxnSpPr>
          <p:nvPr/>
        </p:nvCxnSpPr>
        <p:spPr>
          <a:xfrm flipV="1">
            <a:off x="1787511" y="2308860"/>
            <a:ext cx="2341583" cy="1154397"/>
          </a:xfrm>
          <a:prstGeom prst="bentConnector3">
            <a:avLst>
              <a:gd name="adj1" fmla="val 2623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hape 42"/>
          <p:cNvCxnSpPr>
            <a:stCxn id="12" idx="3"/>
            <a:endCxn id="77" idx="1"/>
          </p:cNvCxnSpPr>
          <p:nvPr/>
        </p:nvCxnSpPr>
        <p:spPr>
          <a:xfrm>
            <a:off x="1787511" y="3463257"/>
            <a:ext cx="2057400" cy="261610"/>
          </a:xfrm>
          <a:prstGeom prst="bentConnector3">
            <a:avLst>
              <a:gd name="adj1" fmla="val 29845"/>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hape 42"/>
          <p:cNvCxnSpPr>
            <a:stCxn id="12" idx="3"/>
            <a:endCxn id="55" idx="2"/>
          </p:cNvCxnSpPr>
          <p:nvPr/>
        </p:nvCxnSpPr>
        <p:spPr>
          <a:xfrm>
            <a:off x="1787511" y="3463257"/>
            <a:ext cx="1711364" cy="1090048"/>
          </a:xfrm>
          <a:prstGeom prst="bentConnector3">
            <a:avLst>
              <a:gd name="adj1" fmla="val 35735"/>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2478910" y="1943067"/>
            <a:ext cx="596638" cy="461665"/>
          </a:xfrm>
          <a:prstGeom prst="rect">
            <a:avLst/>
          </a:prstGeom>
          <a:noFill/>
        </p:spPr>
        <p:txBody>
          <a:bodyPr wrap="none" rtlCol="0">
            <a:spAutoFit/>
          </a:bodyPr>
          <a:lstStyle/>
          <a:p>
            <a:r>
              <a:rPr lang="en-US" sz="2400" i="1"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p:txBody>
      </p:sp>
      <p:sp>
        <p:nvSpPr>
          <p:cNvPr id="99" name="TextBox 98"/>
          <p:cNvSpPr txBox="1"/>
          <p:nvPr/>
        </p:nvSpPr>
        <p:spPr>
          <a:xfrm>
            <a:off x="2478910" y="4157332"/>
            <a:ext cx="596638" cy="461665"/>
          </a:xfrm>
          <a:prstGeom prst="rect">
            <a:avLst/>
          </a:prstGeom>
          <a:noFill/>
        </p:spPr>
        <p:txBody>
          <a:bodyPr wrap="none" rtlCol="0">
            <a:spAutoFit/>
          </a:bodyPr>
          <a:lstStyle/>
          <a:p>
            <a:r>
              <a:rPr lang="en-US" sz="2400" i="1"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p:txBody>
      </p:sp>
      <p:sp>
        <p:nvSpPr>
          <p:cNvPr id="100" name="TextBox 99"/>
          <p:cNvSpPr txBox="1"/>
          <p:nvPr/>
        </p:nvSpPr>
        <p:spPr>
          <a:xfrm>
            <a:off x="2478910" y="3316899"/>
            <a:ext cx="596638" cy="461665"/>
          </a:xfrm>
          <a:prstGeom prst="rect">
            <a:avLst/>
          </a:prstGeom>
          <a:noFill/>
        </p:spPr>
        <p:txBody>
          <a:bodyPr wrap="none" rtlCol="0">
            <a:spAutoFit/>
          </a:bodyPr>
          <a:lstStyle/>
          <a:p>
            <a:r>
              <a:rPr lang="en-US" sz="2400" i="1"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p:sp>
        <p:nvSpPr>
          <p:cNvPr id="101" name="TextBox 100"/>
          <p:cNvSpPr txBox="1"/>
          <p:nvPr/>
        </p:nvSpPr>
        <p:spPr>
          <a:xfrm>
            <a:off x="2486273" y="5232079"/>
            <a:ext cx="596638" cy="461665"/>
          </a:xfrm>
          <a:prstGeom prst="rect">
            <a:avLst/>
          </a:prstGeom>
          <a:noFill/>
        </p:spPr>
        <p:txBody>
          <a:bodyPr wrap="none" rtlCol="0">
            <a:spAutoFit/>
          </a:bodyPr>
          <a:lstStyle/>
          <a:p>
            <a:r>
              <a:rPr lang="en-US" sz="2400" i="1"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p:txBody>
      </p:sp>
      <p:cxnSp>
        <p:nvCxnSpPr>
          <p:cNvPr id="109" name="Shape 42"/>
          <p:cNvCxnSpPr>
            <a:stCxn id="53" idx="6"/>
            <a:endCxn id="13" idx="1"/>
          </p:cNvCxnSpPr>
          <p:nvPr/>
        </p:nvCxnSpPr>
        <p:spPr>
          <a:xfrm>
            <a:off x="5008532" y="1653540"/>
            <a:ext cx="1163668" cy="1830883"/>
          </a:xfrm>
          <a:prstGeom prst="bentConnector3">
            <a:avLst>
              <a:gd name="adj1" fmla="val 6667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hape 42"/>
          <p:cNvCxnSpPr>
            <a:endCxn id="13" idx="1"/>
          </p:cNvCxnSpPr>
          <p:nvPr/>
        </p:nvCxnSpPr>
        <p:spPr>
          <a:xfrm>
            <a:off x="4759313" y="2308860"/>
            <a:ext cx="1412887" cy="1175563"/>
          </a:xfrm>
          <a:prstGeom prst="bentConnector3">
            <a:avLst>
              <a:gd name="adj1" fmla="val 72512"/>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hape 42"/>
          <p:cNvCxnSpPr>
            <a:stCxn id="57" idx="6"/>
            <a:endCxn id="13" idx="1"/>
          </p:cNvCxnSpPr>
          <p:nvPr/>
        </p:nvCxnSpPr>
        <p:spPr>
          <a:xfrm flipV="1">
            <a:off x="4444203" y="3484423"/>
            <a:ext cx="1727997" cy="203623"/>
          </a:xfrm>
          <a:prstGeom prst="bentConnector3">
            <a:avLst>
              <a:gd name="adj1" fmla="val 7771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hape 42"/>
          <p:cNvCxnSpPr>
            <a:stCxn id="58" idx="6"/>
            <a:endCxn id="13" idx="1"/>
          </p:cNvCxnSpPr>
          <p:nvPr/>
        </p:nvCxnSpPr>
        <p:spPr>
          <a:xfrm flipV="1">
            <a:off x="3616311" y="3484423"/>
            <a:ext cx="2555889" cy="2127708"/>
          </a:xfrm>
          <a:prstGeom prst="bentConnector3">
            <a:avLst>
              <a:gd name="adj1" fmla="val 84892"/>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hape 42"/>
          <p:cNvCxnSpPr>
            <a:stCxn id="55" idx="6"/>
            <a:endCxn id="13" idx="1"/>
          </p:cNvCxnSpPr>
          <p:nvPr/>
        </p:nvCxnSpPr>
        <p:spPr>
          <a:xfrm flipV="1">
            <a:off x="4129094" y="3484423"/>
            <a:ext cx="2043106" cy="1068882"/>
          </a:xfrm>
          <a:prstGeom prst="bentConnector3">
            <a:avLst>
              <a:gd name="adj1" fmla="val 8101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17</a:t>
            </a:fld>
            <a:endParaRPr lang="en-US" sz="2400" dirty="0">
              <a:solidFill>
                <a:schemeClr val="tx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dissolve">
                                      <p:cBhvr>
                                        <p:cTn id="18" dur="500"/>
                                        <p:tgtEl>
                                          <p:spTgt spid="7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dissolve">
                                      <p:cBhvr>
                                        <p:cTn id="21" dur="500"/>
                                        <p:tgtEl>
                                          <p:spTgt spid="7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dissolve">
                                      <p:cBhvr>
                                        <p:cTn id="24" dur="500"/>
                                        <p:tgtEl>
                                          <p:spTgt spid="7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dissolve">
                                      <p:cBhvr>
                                        <p:cTn id="27" dur="500"/>
                                        <p:tgtEl>
                                          <p:spTgt spid="8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dissolve">
                                      <p:cBhvr>
                                        <p:cTn id="30" dur="500"/>
                                        <p:tgtEl>
                                          <p:spTgt spid="8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dissolve">
                                      <p:cBhvr>
                                        <p:cTn id="33" dur="500"/>
                                        <p:tgtEl>
                                          <p:spTgt spid="7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dissolve">
                                      <p:cBhvr>
                                        <p:cTn id="36" dur="500"/>
                                        <p:tgtEl>
                                          <p:spTgt spid="7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dissolve">
                                      <p:cBhvr>
                                        <p:cTn id="39" dur="500"/>
                                        <p:tgtEl>
                                          <p:spTgt spid="7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dissolve">
                                      <p:cBhvr>
                                        <p:cTn id="42" dur="500"/>
                                        <p:tgtEl>
                                          <p:spTgt spid="7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6562"/>
                                        </p:tgtEl>
                                        <p:attrNameLst>
                                          <p:attrName>style.visibility</p:attrName>
                                        </p:attrNameLst>
                                      </p:cBhvr>
                                      <p:to>
                                        <p:strVal val="visible"/>
                                      </p:to>
                                    </p:set>
                                    <p:animEffect transition="in" filter="dissolve">
                                      <p:cBhvr>
                                        <p:cTn id="47"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6" grpId="0" animBg="1"/>
      <p:bldP spid="72" grpId="0" animBg="1"/>
      <p:bldP spid="73" grpId="0"/>
      <p:bldP spid="74" grpId="0" animBg="1"/>
      <p:bldP spid="75" grpId="0"/>
      <p:bldP spid="76" grpId="0" animBg="1"/>
      <p:bldP spid="77" grpId="0"/>
      <p:bldP spid="78" grpId="0" animBg="1"/>
      <p:bldP spid="79" grpId="0"/>
      <p:bldP spid="80" grpId="0" animBg="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76200"/>
            <a:ext cx="8229600" cy="1143000"/>
          </a:xfrm>
        </p:spPr>
        <p:txBody>
          <a:bodyPr/>
          <a:lstStyle/>
          <a:p>
            <a:r>
              <a:rPr lang="en-US" b="1" dirty="0" smtClean="0"/>
              <a:t>Weight map: Elbow</a:t>
            </a:r>
            <a:endParaRPr lang="en-US" b="1" dirty="0"/>
          </a:p>
        </p:txBody>
      </p:sp>
      <p:pic>
        <p:nvPicPr>
          <p:cNvPr id="8" name="Picture 7" descr="Picture 5.png"/>
          <p:cNvPicPr>
            <a:picLocks noChangeAspect="1"/>
          </p:cNvPicPr>
          <p:nvPr/>
        </p:nvPicPr>
        <p:blipFill>
          <a:blip r:embed="rId4"/>
          <a:srcRect l="13333" t="20667" r="17500" b="15333"/>
          <a:stretch>
            <a:fillRect/>
          </a:stretch>
        </p:blipFill>
        <p:spPr>
          <a:xfrm>
            <a:off x="725489" y="1295400"/>
            <a:ext cx="8037513" cy="4648200"/>
          </a:xfrm>
          <a:prstGeom prst="rect">
            <a:avLst/>
          </a:prstGeom>
        </p:spPr>
      </p:pic>
      <p:sp>
        <p:nvSpPr>
          <p:cNvPr id="9" name="TextBox 8"/>
          <p:cNvSpPr txBox="1"/>
          <p:nvPr/>
        </p:nvSpPr>
        <p:spPr>
          <a:xfrm rot="16200000">
            <a:off x="137972" y="2735685"/>
            <a:ext cx="786393" cy="461665"/>
          </a:xfrm>
          <a:prstGeom prst="rect">
            <a:avLst/>
          </a:prstGeom>
          <a:noFill/>
        </p:spPr>
        <p:txBody>
          <a:bodyPr wrap="none" rtlCol="0">
            <a:spAutoFit/>
          </a:bodyPr>
          <a:lstStyle/>
          <a:p>
            <a:r>
              <a:rPr lang="en-US" sz="2400" b="1" dirty="0" smtClean="0"/>
              <a:t>Ours</a:t>
            </a:r>
            <a:endParaRPr lang="en-US" sz="2400" b="1" dirty="0"/>
          </a:p>
        </p:txBody>
      </p:sp>
      <p:sp>
        <p:nvSpPr>
          <p:cNvPr id="10" name="TextBox 9"/>
          <p:cNvSpPr txBox="1"/>
          <p:nvPr/>
        </p:nvSpPr>
        <p:spPr>
          <a:xfrm rot="16200000">
            <a:off x="-83243" y="4631545"/>
            <a:ext cx="1228822" cy="461665"/>
          </a:xfrm>
          <a:prstGeom prst="rect">
            <a:avLst/>
          </a:prstGeom>
          <a:noFill/>
        </p:spPr>
        <p:txBody>
          <a:bodyPr wrap="none" rtlCol="0">
            <a:spAutoFit/>
          </a:bodyPr>
          <a:lstStyle/>
          <a:p>
            <a:r>
              <a:rPr lang="en-US" sz="2400" b="1" dirty="0" smtClean="0"/>
              <a:t>Analysis</a:t>
            </a:r>
            <a:endParaRPr lang="en-US" sz="2400" b="1" dirty="0"/>
          </a:p>
        </p:txBody>
      </p:sp>
      <p:sp>
        <p:nvSpPr>
          <p:cNvPr id="14" name="Oval 13"/>
          <p:cNvSpPr/>
          <p:nvPr/>
        </p:nvSpPr>
        <p:spPr>
          <a:xfrm>
            <a:off x="3352800" y="3810000"/>
            <a:ext cx="1143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48200" y="3810000"/>
            <a:ext cx="1143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08151" y="4495801"/>
            <a:ext cx="884088" cy="769441"/>
          </a:xfrm>
          <a:prstGeom prst="rect">
            <a:avLst/>
          </a:prstGeom>
          <a:noFill/>
        </p:spPr>
        <p:txBody>
          <a:bodyPr wrap="none" rtlCol="0">
            <a:spAutoFit/>
          </a:bodyPr>
          <a:lstStyle/>
          <a:p>
            <a:pPr algn="ctr"/>
            <a:r>
              <a:rPr lang="en-US" sz="2200" dirty="0" smtClean="0"/>
              <a:t>Inner</a:t>
            </a:r>
          </a:p>
          <a:p>
            <a:pPr algn="ctr"/>
            <a:r>
              <a:rPr lang="en-US" sz="2200" dirty="0" smtClean="0"/>
              <a:t>Elbow</a:t>
            </a:r>
            <a:endParaRPr lang="en-US" sz="2200" dirty="0"/>
          </a:p>
        </p:txBody>
      </p:sp>
      <p:sp>
        <p:nvSpPr>
          <p:cNvPr id="17" name="TextBox 16"/>
          <p:cNvSpPr txBox="1"/>
          <p:nvPr/>
        </p:nvSpPr>
        <p:spPr>
          <a:xfrm>
            <a:off x="4800600" y="4495801"/>
            <a:ext cx="889987" cy="769441"/>
          </a:xfrm>
          <a:prstGeom prst="rect">
            <a:avLst/>
          </a:prstGeom>
          <a:noFill/>
        </p:spPr>
        <p:txBody>
          <a:bodyPr wrap="none" rtlCol="0">
            <a:spAutoFit/>
          </a:bodyPr>
          <a:lstStyle/>
          <a:p>
            <a:pPr algn="ctr"/>
            <a:r>
              <a:rPr lang="en-US" sz="2200" dirty="0" smtClean="0"/>
              <a:t>Outer</a:t>
            </a:r>
          </a:p>
          <a:p>
            <a:pPr algn="ctr"/>
            <a:r>
              <a:rPr lang="en-US" sz="2200" dirty="0" smtClean="0"/>
              <a:t>Elbow</a:t>
            </a:r>
            <a:endParaRPr lang="en-US" sz="2200" dirty="0"/>
          </a:p>
        </p:txBody>
      </p:sp>
      <p:sp>
        <p:nvSpPr>
          <p:cNvPr id="13" name="Rectangle 12"/>
          <p:cNvSpPr/>
          <p:nvPr/>
        </p:nvSpPr>
        <p:spPr>
          <a:xfrm>
            <a:off x="3352800" y="3276600"/>
            <a:ext cx="457200" cy="450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239000" y="3276600"/>
            <a:ext cx="457200" cy="450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239000" y="5251646"/>
            <a:ext cx="457200" cy="450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352800" y="5251646"/>
            <a:ext cx="457200" cy="450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524000" y="1457980"/>
            <a:ext cx="2237172" cy="523220"/>
          </a:xfrm>
          <a:prstGeom prst="rect">
            <a:avLst/>
          </a:prstGeom>
          <a:solidFill>
            <a:schemeClr val="bg1"/>
          </a:solidFill>
        </p:spPr>
        <p:txBody>
          <a:bodyPr wrap="square" rtlCol="0">
            <a:spAutoFit/>
          </a:bodyPr>
          <a:lstStyle/>
          <a:p>
            <a:pPr algn="ctr"/>
            <a:r>
              <a:rPr lang="en-US" sz="2800" b="1" dirty="0" smtClean="0"/>
              <a:t> Elbow Front</a:t>
            </a:r>
            <a:endParaRPr lang="en-US" sz="2800" b="1" dirty="0"/>
          </a:p>
        </p:txBody>
      </p:sp>
      <p:sp>
        <p:nvSpPr>
          <p:cNvPr id="22" name="TextBox 21"/>
          <p:cNvSpPr txBox="1"/>
          <p:nvPr/>
        </p:nvSpPr>
        <p:spPr>
          <a:xfrm>
            <a:off x="5486400" y="1457980"/>
            <a:ext cx="2237172" cy="523220"/>
          </a:xfrm>
          <a:prstGeom prst="rect">
            <a:avLst/>
          </a:prstGeom>
          <a:solidFill>
            <a:schemeClr val="bg1"/>
          </a:solidFill>
        </p:spPr>
        <p:txBody>
          <a:bodyPr wrap="square" rtlCol="0">
            <a:spAutoFit/>
          </a:bodyPr>
          <a:lstStyle/>
          <a:p>
            <a:pPr algn="ctr"/>
            <a:r>
              <a:rPr lang="en-US" sz="2800" b="1" dirty="0" smtClean="0"/>
              <a:t> Elbow Back</a:t>
            </a:r>
            <a:endParaRPr lang="en-US" sz="2800" b="1" dirty="0"/>
          </a:p>
        </p:txBody>
      </p:sp>
      <p:sp>
        <p:nvSpPr>
          <p:cNvPr id="23"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18</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76200"/>
            <a:ext cx="8229600" cy="1143000"/>
          </a:xfrm>
        </p:spPr>
        <p:txBody>
          <a:bodyPr/>
          <a:lstStyle/>
          <a:p>
            <a:r>
              <a:rPr lang="en-US" b="1" dirty="0" smtClean="0"/>
              <a:t>Wrinkle Synthesis Limitations</a:t>
            </a:r>
            <a:endParaRPr lang="en-US" b="1" dirty="0"/>
          </a:p>
        </p:txBody>
      </p:sp>
      <p:sp>
        <p:nvSpPr>
          <p:cNvPr id="9" name="Rectangle 8"/>
          <p:cNvSpPr/>
          <p:nvPr/>
        </p:nvSpPr>
        <p:spPr>
          <a:xfrm>
            <a:off x="457200" y="5181600"/>
            <a:ext cx="15240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457200" y="762000"/>
            <a:ext cx="8229600" cy="4525963"/>
          </a:xfrm>
        </p:spPr>
        <p:txBody>
          <a:bodyPr>
            <a:normAutofit/>
          </a:bodyPr>
          <a:lstStyle/>
          <a:p>
            <a:pPr marL="514350" indent="-514350">
              <a:buNone/>
            </a:pPr>
            <a:r>
              <a:rPr lang="en-US" sz="2600" dirty="0" smtClean="0"/>
              <a:t>			1. No global dynamics	   2. Collisions</a:t>
            </a:r>
          </a:p>
        </p:txBody>
      </p:sp>
      <p:pic>
        <p:nvPicPr>
          <p:cNvPr id="10" name="wrinkleonly.mp4">
            <a:hlinkClick r:id="" action="ppaction://media"/>
          </p:cNvPr>
          <p:cNvPicPr/>
          <p:nvPr>
            <a:videoFile r:link="rId1"/>
          </p:nvPr>
        </p:nvPicPr>
        <p:blipFill>
          <a:blip r:embed="rId4"/>
          <a:stretch>
            <a:fillRect/>
          </a:stretch>
        </p:blipFill>
        <p:spPr>
          <a:xfrm>
            <a:off x="1676400" y="1219200"/>
            <a:ext cx="5715000" cy="5562600"/>
          </a:xfrm>
          <a:prstGeom prst="rect">
            <a:avLst/>
          </a:prstGeom>
          <a:ln w="101600">
            <a:noFill/>
          </a:ln>
          <a:effectLst>
            <a:outerShdw blurRad="63500" dist="63500" dir="2700000" algn="tl" rotWithShape="0">
              <a:srgbClr val="000000">
                <a:alpha val="50000"/>
              </a:srgbClr>
            </a:outerShdw>
          </a:effectLst>
        </p:spPr>
      </p:pic>
      <p:sp>
        <p:nvSpPr>
          <p:cNvPr id="13"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19</a:t>
            </a:fld>
            <a:endParaRPr 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t>Clothes are important.</a:t>
            </a:r>
            <a:endParaRPr lang="en-US" b="1" dirty="0"/>
          </a:p>
        </p:txBody>
      </p:sp>
      <p:sp>
        <p:nvSpPr>
          <p:cNvPr id="12"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a:t>
            </a:fld>
            <a:endParaRPr lang="en-US" sz="2400" dirty="0">
              <a:solidFill>
                <a:schemeClr val="tx1"/>
              </a:solidFill>
            </a:endParaRPr>
          </a:p>
        </p:txBody>
      </p:sp>
      <p:pic>
        <p:nvPicPr>
          <p:cNvPr id="10" name="Picture 6" descr="C:\fast_forward_cloth\final_up.tif"/>
          <p:cNvPicPr preferRelativeResize="0">
            <a:picLocks noChangeAspect="1" noChangeArrowheads="1"/>
          </p:cNvPicPr>
          <p:nvPr/>
        </p:nvPicPr>
        <p:blipFill>
          <a:blip r:embed="rId3"/>
          <a:srcRect l="20277" t="12685" r="37500" b="2861"/>
          <a:stretch>
            <a:fillRect/>
          </a:stretch>
        </p:blipFill>
        <p:spPr bwMode="auto">
          <a:xfrm>
            <a:off x="4724400" y="990600"/>
            <a:ext cx="2895600" cy="5212700"/>
          </a:xfrm>
          <a:prstGeom prst="rect">
            <a:avLst/>
          </a:prstGeom>
          <a:noFill/>
          <a:ln w="9525">
            <a:solidFill>
              <a:schemeClr val="tx1"/>
            </a:solidFill>
            <a:miter lim="800000"/>
            <a:headEnd/>
            <a:tailEnd/>
          </a:ln>
          <a:effectLst>
            <a:outerShdw blurRad="50800" dist="63500" dir="2700000" algn="tl" rotWithShape="0">
              <a:srgbClr val="000000">
                <a:alpha val="50000"/>
              </a:srgbClr>
            </a:outerShdw>
          </a:effectLst>
        </p:spPr>
      </p:pic>
      <p:pic>
        <p:nvPicPr>
          <p:cNvPr id="13" name="Picture 26" descr="C:\fast_forward_cloth\NackedUp2.tif"/>
          <p:cNvPicPr preferRelativeResize="0">
            <a:picLocks noChangeAspect="1" noChangeArrowheads="1"/>
          </p:cNvPicPr>
          <p:nvPr/>
        </p:nvPicPr>
        <p:blipFill>
          <a:blip r:embed="rId4"/>
          <a:srcRect l="23598" t="14000" r="37000" b="7333"/>
          <a:stretch>
            <a:fillRect/>
          </a:stretch>
        </p:blipFill>
        <p:spPr bwMode="auto">
          <a:xfrm>
            <a:off x="1295400" y="990600"/>
            <a:ext cx="2895600" cy="5212701"/>
          </a:xfrm>
          <a:prstGeom prst="rect">
            <a:avLst/>
          </a:prstGeom>
          <a:noFill/>
          <a:ln w="9525">
            <a:solidFill>
              <a:schemeClr val="tx1"/>
            </a:solidFill>
            <a:miter lim="800000"/>
            <a:headEnd/>
            <a:tailEnd/>
          </a:ln>
          <a:effectLst>
            <a:outerShdw blurRad="50800" dist="63500" dir="2700000" algn="tl" rotWithShape="0">
              <a:srgbClr val="000000">
                <a:alpha val="50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b="1" dirty="0" smtClean="0"/>
              <a:t>System Pipeline</a:t>
            </a:r>
            <a:endParaRPr lang="en-US" b="1" dirty="0"/>
          </a:p>
        </p:txBody>
      </p:sp>
      <p:sp>
        <p:nvSpPr>
          <p:cNvPr id="22" name="TextBox 21"/>
          <p:cNvSpPr txBox="1"/>
          <p:nvPr/>
        </p:nvSpPr>
        <p:spPr>
          <a:xfrm>
            <a:off x="2612492" y="4940592"/>
            <a:ext cx="1719491" cy="89255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600" dirty="0" smtClean="0">
                <a:solidFill>
                  <a:schemeClr val="tx1"/>
                </a:solidFill>
              </a:rPr>
              <a:t>Coarse Simulation</a:t>
            </a:r>
          </a:p>
        </p:txBody>
      </p:sp>
      <p:pic>
        <p:nvPicPr>
          <p:cNvPr id="32" name="Picture 31" descr="chest.bmp"/>
          <p:cNvPicPr>
            <a:picLocks noChangeAspect="1"/>
          </p:cNvPicPr>
          <p:nvPr/>
        </p:nvPicPr>
        <p:blipFill>
          <a:blip r:embed="rId4"/>
          <a:stretch>
            <a:fillRect/>
          </a:stretch>
        </p:blipFill>
        <p:spPr>
          <a:xfrm>
            <a:off x="3756075" y="3690653"/>
            <a:ext cx="1752017" cy="852613"/>
          </a:xfrm>
          <a:prstGeom prst="rect">
            <a:avLst/>
          </a:prstGeom>
        </p:spPr>
      </p:pic>
      <p:pic>
        <p:nvPicPr>
          <p:cNvPr id="33" name="Picture 32" descr="lshoulder.bmp"/>
          <p:cNvPicPr>
            <a:picLocks noChangeAspect="1"/>
          </p:cNvPicPr>
          <p:nvPr/>
        </p:nvPicPr>
        <p:blipFill>
          <a:blip r:embed="rId5"/>
          <a:stretch>
            <a:fillRect/>
          </a:stretch>
        </p:blipFill>
        <p:spPr>
          <a:xfrm>
            <a:off x="3755493" y="2380840"/>
            <a:ext cx="1730908" cy="852613"/>
          </a:xfrm>
          <a:prstGeom prst="rect">
            <a:avLst/>
          </a:prstGeom>
        </p:spPr>
      </p:pic>
      <p:pic>
        <p:nvPicPr>
          <p:cNvPr id="31" name="Picture 30" descr="larm.bmp"/>
          <p:cNvPicPr>
            <a:picLocks noChangeAspect="1"/>
          </p:cNvPicPr>
          <p:nvPr/>
        </p:nvPicPr>
        <p:blipFill>
          <a:blip r:embed="rId6"/>
          <a:stretch>
            <a:fillRect/>
          </a:stretch>
        </p:blipFill>
        <p:spPr>
          <a:xfrm>
            <a:off x="3707345" y="1285352"/>
            <a:ext cx="1648347" cy="939281"/>
          </a:xfrm>
          <a:prstGeom prst="rect">
            <a:avLst/>
          </a:prstGeom>
          <a:ln>
            <a:noFill/>
          </a:ln>
        </p:spPr>
      </p:pic>
      <p:sp>
        <p:nvSpPr>
          <p:cNvPr id="30" name="TextBox 29"/>
          <p:cNvSpPr txBox="1"/>
          <p:nvPr/>
        </p:nvSpPr>
        <p:spPr>
          <a:xfrm rot="5400000">
            <a:off x="2446411" y="3099434"/>
            <a:ext cx="531353" cy="677108"/>
          </a:xfrm>
          <a:prstGeom prst="rect">
            <a:avLst/>
          </a:prstGeom>
          <a:noFill/>
        </p:spPr>
        <p:txBody>
          <a:bodyPr wrap="none" rtlCol="0">
            <a:spAutoFit/>
          </a:bodyPr>
          <a:lstStyle/>
          <a:p>
            <a:r>
              <a:rPr lang="en-US" sz="3800" b="1" dirty="0" smtClean="0"/>
              <a:t>…</a:t>
            </a:r>
            <a:endParaRPr lang="en-US" sz="3800" b="1" dirty="0"/>
          </a:p>
        </p:txBody>
      </p:sp>
      <p:sp>
        <p:nvSpPr>
          <p:cNvPr id="34" name="Oval 33"/>
          <p:cNvSpPr/>
          <p:nvPr/>
        </p:nvSpPr>
        <p:spPr>
          <a:xfrm>
            <a:off x="4954072" y="1513952"/>
            <a:ext cx="477819" cy="73914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403191" y="2300834"/>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67200" y="3658196"/>
            <a:ext cx="630219" cy="920121"/>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155417" y="1750824"/>
            <a:ext cx="1388905" cy="430887"/>
          </a:xfrm>
          <a:prstGeom prst="rect">
            <a:avLst/>
          </a:prstGeom>
          <a:noFill/>
        </p:spPr>
        <p:txBody>
          <a:bodyPr wrap="none" rtlCol="0">
            <a:spAutoFit/>
          </a:bodyPr>
          <a:lstStyle/>
          <a:p>
            <a:pPr algn="ctr"/>
            <a:r>
              <a:rPr lang="en-US" sz="2200" dirty="0" smtClean="0"/>
              <a:t>Synthesize</a:t>
            </a:r>
          </a:p>
        </p:txBody>
      </p:sp>
      <p:pic>
        <p:nvPicPr>
          <p:cNvPr id="40" name="Picture 39" descr="final_result.bmp"/>
          <p:cNvPicPr>
            <a:picLocks noChangeAspect="1"/>
          </p:cNvPicPr>
          <p:nvPr/>
        </p:nvPicPr>
        <p:blipFill>
          <a:blip r:embed="rId7"/>
          <a:stretch>
            <a:fillRect/>
          </a:stretch>
        </p:blipFill>
        <p:spPr>
          <a:xfrm>
            <a:off x="5767756" y="2623853"/>
            <a:ext cx="1614271" cy="946887"/>
          </a:xfrm>
          <a:prstGeom prst="rect">
            <a:avLst/>
          </a:prstGeom>
          <a:ln>
            <a:solidFill>
              <a:schemeClr val="tx1"/>
            </a:solidFill>
          </a:ln>
        </p:spPr>
      </p:pic>
      <p:pic>
        <p:nvPicPr>
          <p:cNvPr id="48" name="Picture 47" descr="skeleton.bmp"/>
          <p:cNvPicPr>
            <a:picLocks noChangeAspect="1"/>
          </p:cNvPicPr>
          <p:nvPr/>
        </p:nvPicPr>
        <p:blipFill>
          <a:blip r:embed="rId8"/>
          <a:stretch>
            <a:fillRect/>
          </a:stretch>
        </p:blipFill>
        <p:spPr>
          <a:xfrm>
            <a:off x="228600" y="2700053"/>
            <a:ext cx="1393292" cy="945904"/>
          </a:xfrm>
          <a:prstGeom prst="rect">
            <a:avLst/>
          </a:prstGeom>
          <a:ln>
            <a:solidFill>
              <a:schemeClr val="tx1"/>
            </a:solidFill>
          </a:ln>
          <a:effectLst/>
        </p:spPr>
      </p:pic>
      <p:sp>
        <p:nvSpPr>
          <p:cNvPr id="56" name="TextBox 55"/>
          <p:cNvSpPr txBox="1"/>
          <p:nvPr/>
        </p:nvSpPr>
        <p:spPr>
          <a:xfrm>
            <a:off x="5566834" y="1597355"/>
            <a:ext cx="931858" cy="830997"/>
          </a:xfrm>
          <a:prstGeom prst="rect">
            <a:avLst/>
          </a:prstGeom>
          <a:noFill/>
        </p:spPr>
        <p:txBody>
          <a:bodyPr wrap="none" rtlCol="0">
            <a:spAutoFit/>
          </a:bodyPr>
          <a:lstStyle/>
          <a:p>
            <a:pPr algn="ctr"/>
            <a:endParaRPr lang="en-US" sz="2600" dirty="0" smtClean="0"/>
          </a:p>
          <a:p>
            <a:pPr algn="ctr"/>
            <a:r>
              <a:rPr lang="en-US" sz="2200" dirty="0" smtClean="0"/>
              <a:t>Merge</a:t>
            </a:r>
          </a:p>
        </p:txBody>
      </p:sp>
      <p:sp>
        <p:nvSpPr>
          <p:cNvPr id="13" name="Can 12"/>
          <p:cNvSpPr/>
          <p:nvPr/>
        </p:nvSpPr>
        <p:spPr>
          <a:xfrm>
            <a:off x="1926692" y="3705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9" name="Can 8"/>
          <p:cNvSpPr/>
          <p:nvPr/>
        </p:nvSpPr>
        <p:spPr>
          <a:xfrm>
            <a:off x="1926692" y="1419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67" name="TextBox 66"/>
          <p:cNvSpPr txBox="1"/>
          <p:nvPr/>
        </p:nvSpPr>
        <p:spPr>
          <a:xfrm rot="5400000">
            <a:off x="4446661" y="3084376"/>
            <a:ext cx="531353" cy="677108"/>
          </a:xfrm>
          <a:prstGeom prst="rect">
            <a:avLst/>
          </a:prstGeom>
          <a:noFill/>
        </p:spPr>
        <p:txBody>
          <a:bodyPr wrap="none" rtlCol="0">
            <a:spAutoFit/>
          </a:bodyPr>
          <a:lstStyle/>
          <a:p>
            <a:r>
              <a:rPr lang="en-US" sz="3800" b="1" dirty="0" smtClean="0"/>
              <a:t>…</a:t>
            </a:r>
            <a:endParaRPr lang="en-US" sz="3800" b="1" dirty="0"/>
          </a:p>
        </p:txBody>
      </p:sp>
      <p:cxnSp>
        <p:nvCxnSpPr>
          <p:cNvPr id="88" name="Shape 87"/>
          <p:cNvCxnSpPr>
            <a:stCxn id="48" idx="2"/>
            <a:endCxn id="22" idx="1"/>
          </p:cNvCxnSpPr>
          <p:nvPr/>
        </p:nvCxnSpPr>
        <p:spPr>
          <a:xfrm rot="16200000" flipH="1">
            <a:off x="898414" y="3672789"/>
            <a:ext cx="1740911" cy="1687246"/>
          </a:xfrm>
          <a:prstGeom prst="bentConnector2">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13" idx="4"/>
          </p:cNvCxnSpPr>
          <p:nvPr/>
        </p:nvCxnSpPr>
        <p:spPr>
          <a:xfrm>
            <a:off x="3222092" y="4086711"/>
            <a:ext cx="1033691" cy="158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45892" y="2807764"/>
            <a:ext cx="1304092"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 idx="4"/>
          </p:cNvCxnSpPr>
          <p:nvPr/>
        </p:nvCxnSpPr>
        <p:spPr>
          <a:xfrm>
            <a:off x="3222092" y="1800711"/>
            <a:ext cx="1731981"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1926692" y="2410313"/>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sp>
        <p:nvSpPr>
          <p:cNvPr id="102" name="TextBox 101"/>
          <p:cNvSpPr txBox="1"/>
          <p:nvPr/>
        </p:nvSpPr>
        <p:spPr>
          <a:xfrm>
            <a:off x="7032092" y="4940592"/>
            <a:ext cx="1719491" cy="89255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600" dirty="0" smtClean="0">
                <a:solidFill>
                  <a:schemeClr val="tx1"/>
                </a:solidFill>
              </a:rPr>
              <a:t>Final </a:t>
            </a:r>
          </a:p>
          <a:p>
            <a:pPr algn="ctr"/>
            <a:r>
              <a:rPr lang="en-US" sz="2600" dirty="0" smtClean="0">
                <a:solidFill>
                  <a:schemeClr val="tx1"/>
                </a:solidFill>
              </a:rPr>
              <a:t>Mesh</a:t>
            </a:r>
          </a:p>
        </p:txBody>
      </p:sp>
      <p:cxnSp>
        <p:nvCxnSpPr>
          <p:cNvPr id="103" name="Straight Arrow Connector 102"/>
          <p:cNvCxnSpPr>
            <a:stCxn id="22" idx="3"/>
            <a:endCxn id="102" idx="1"/>
          </p:cNvCxnSpPr>
          <p:nvPr/>
        </p:nvCxnSpPr>
        <p:spPr>
          <a:xfrm>
            <a:off x="4331983" y="5386868"/>
            <a:ext cx="2700109" cy="1588"/>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rot="5400000">
            <a:off x="5445120" y="4471912"/>
            <a:ext cx="1802344"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4643149" y="4974848"/>
            <a:ext cx="2138651" cy="892552"/>
          </a:xfrm>
          <a:prstGeom prst="rect">
            <a:avLst/>
          </a:prstGeom>
          <a:noFill/>
        </p:spPr>
        <p:txBody>
          <a:bodyPr wrap="none" rtlCol="0">
            <a:spAutoFit/>
          </a:bodyPr>
          <a:lstStyle/>
          <a:p>
            <a:pPr algn="ctr"/>
            <a:endParaRPr lang="en-US" sz="2600" dirty="0" smtClean="0"/>
          </a:p>
          <a:p>
            <a:pPr algn="ctr"/>
            <a:r>
              <a:rPr lang="en-US" sz="2600" dirty="0" smtClean="0"/>
              <a:t>Detail Transfer</a:t>
            </a:r>
          </a:p>
        </p:txBody>
      </p:sp>
      <p:cxnSp>
        <p:nvCxnSpPr>
          <p:cNvPr id="43" name="Shape 42"/>
          <p:cNvCxnSpPr>
            <a:stCxn id="48" idx="3"/>
            <a:endCxn id="9" idx="2"/>
          </p:cNvCxnSpPr>
          <p:nvPr/>
        </p:nvCxnSpPr>
        <p:spPr>
          <a:xfrm flipV="1">
            <a:off x="1621892" y="1800711"/>
            <a:ext cx="304800" cy="1372294"/>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hape 42"/>
          <p:cNvCxnSpPr>
            <a:stCxn id="48" idx="3"/>
            <a:endCxn id="13" idx="2"/>
          </p:cNvCxnSpPr>
          <p:nvPr/>
        </p:nvCxnSpPr>
        <p:spPr>
          <a:xfrm>
            <a:off x="1621892" y="3173005"/>
            <a:ext cx="304800" cy="913706"/>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hape 42"/>
          <p:cNvCxnSpPr>
            <a:stCxn id="48" idx="3"/>
            <a:endCxn id="15" idx="2"/>
          </p:cNvCxnSpPr>
          <p:nvPr/>
        </p:nvCxnSpPr>
        <p:spPr>
          <a:xfrm flipV="1">
            <a:off x="1621892" y="2791313"/>
            <a:ext cx="304800" cy="381692"/>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hape 42"/>
          <p:cNvCxnSpPr/>
          <p:nvPr/>
        </p:nvCxnSpPr>
        <p:spPr>
          <a:xfrm rot="10800000">
            <a:off x="5434550" y="1883523"/>
            <a:ext cx="335865" cy="1213775"/>
          </a:xfrm>
          <a:prstGeom prst="bentConnector3">
            <a:avLst>
              <a:gd name="adj1" fmla="val 50000"/>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0" name="Shape 42"/>
          <p:cNvCxnSpPr/>
          <p:nvPr/>
        </p:nvCxnSpPr>
        <p:spPr>
          <a:xfrm rot="10800000">
            <a:off x="5038957" y="2628495"/>
            <a:ext cx="734346" cy="468803"/>
          </a:xfrm>
          <a:prstGeom prst="bentConnector3">
            <a:avLst>
              <a:gd name="adj1" fmla="val 23516"/>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hape 42"/>
          <p:cNvCxnSpPr/>
          <p:nvPr/>
        </p:nvCxnSpPr>
        <p:spPr>
          <a:xfrm rot="10800000" flipV="1">
            <a:off x="4899540" y="3097297"/>
            <a:ext cx="870337" cy="1020960"/>
          </a:xfrm>
          <a:prstGeom prst="bentConnector3">
            <a:avLst>
              <a:gd name="adj1" fmla="val 19375"/>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20</a:t>
            </a:fld>
            <a:endParaRPr lang="en-US" sz="24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MainSequence2807.bmp"/>
          <p:cNvPicPr>
            <a:picLocks noGrp="1" noChangeAspect="1"/>
          </p:cNvPicPr>
          <p:nvPr>
            <p:ph idx="1"/>
          </p:nvPr>
        </p:nvPicPr>
        <p:blipFill>
          <a:blip r:embed="rId3"/>
          <a:stretch>
            <a:fillRect/>
          </a:stretch>
        </p:blipFill>
        <p:spPr>
          <a:xfrm>
            <a:off x="1295402" y="304801"/>
            <a:ext cx="6264275" cy="6264275"/>
          </a:xfrm>
          <a:ln>
            <a:noFill/>
          </a:ln>
          <a:effectLst>
            <a:outerShdw blurRad="63500" dist="63500" dir="2700000" algn="tl" rotWithShape="0">
              <a:srgbClr val="000000">
                <a:alpha val="50000"/>
              </a:srgbClr>
            </a:outerShdw>
          </a:effectLst>
        </p:spPr>
      </p:pic>
      <p:sp>
        <p:nvSpPr>
          <p:cNvPr id="9" name="TextBox 8"/>
          <p:cNvSpPr txBox="1"/>
          <p:nvPr/>
        </p:nvSpPr>
        <p:spPr>
          <a:xfrm>
            <a:off x="4724400" y="5562601"/>
            <a:ext cx="2627041" cy="461665"/>
          </a:xfrm>
          <a:prstGeom prst="rect">
            <a:avLst/>
          </a:prstGeom>
          <a:noFill/>
        </p:spPr>
        <p:txBody>
          <a:bodyPr wrap="none" rtlCol="0">
            <a:spAutoFit/>
          </a:bodyPr>
          <a:lstStyle/>
          <a:p>
            <a:r>
              <a:rPr lang="en-US" sz="2400" b="1" dirty="0" smtClean="0">
                <a:solidFill>
                  <a:schemeClr val="tx1">
                    <a:lumMod val="65000"/>
                    <a:lumOff val="35000"/>
                  </a:schemeClr>
                </a:solidFill>
              </a:rPr>
              <a:t>100 frames/second</a:t>
            </a:r>
            <a:endParaRPr lang="en-US" sz="2400" b="1" dirty="0">
              <a:solidFill>
                <a:schemeClr val="tx1">
                  <a:lumMod val="65000"/>
                  <a:lumOff val="35000"/>
                </a:schemeClr>
              </a:solidFill>
            </a:endParaRPr>
          </a:p>
        </p:txBody>
      </p:sp>
      <p:sp>
        <p:nvSpPr>
          <p:cNvPr id="10"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21</a:t>
            </a:fld>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Slide Number Placeholder 32"/>
          <p:cNvSpPr txBox="1">
            <a:spLocks/>
          </p:cNvSpPr>
          <p:nvPr/>
        </p:nvSpPr>
        <p:spPr>
          <a:xfrm>
            <a:off x="6400800" y="6097056"/>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Content Placeholder 8"/>
          <p:cNvSpPr>
            <a:spLocks noGrp="1"/>
          </p:cNvSpPr>
          <p:nvPr>
            <p:ph idx="1"/>
          </p:nvPr>
        </p:nvSpPr>
        <p:spPr/>
        <p:txBody>
          <a:bodyPr/>
          <a:lstStyle/>
          <a:p>
            <a:endParaRPr lang="en-US"/>
          </a:p>
        </p:txBody>
      </p:sp>
      <p:pic>
        <p:nvPicPr>
          <p:cNvPr id="10" name="Content Placeholder 3" descr="MainSequence2983.bmp"/>
          <p:cNvPicPr>
            <a:picLocks noChangeAspect="1"/>
          </p:cNvPicPr>
          <p:nvPr/>
        </p:nvPicPr>
        <p:blipFill>
          <a:blip r:embed="rId3"/>
          <a:stretch>
            <a:fillRect/>
          </a:stretch>
        </p:blipFill>
        <p:spPr>
          <a:xfrm>
            <a:off x="1295402" y="304800"/>
            <a:ext cx="6264275" cy="6264275"/>
          </a:xfrm>
          <a:prstGeom prst="rect">
            <a:avLst/>
          </a:prstGeom>
          <a:ln>
            <a:noFill/>
          </a:ln>
          <a:effectLst>
            <a:outerShdw blurRad="50800" dist="63500" dir="2700000" algn="tl" rotWithShape="0">
              <a:srgbClr val="000000">
                <a:alpha val="50000"/>
              </a:srgbClr>
            </a:outerShdw>
          </a:effectLst>
        </p:spPr>
      </p:pic>
      <p:sp>
        <p:nvSpPr>
          <p:cNvPr id="11"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22</a:t>
            </a:fld>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ainSequence3320.bmp"/>
          <p:cNvPicPr>
            <a:picLocks noGrp="1" noChangeAspect="1"/>
          </p:cNvPicPr>
          <p:nvPr>
            <p:ph idx="1"/>
          </p:nvPr>
        </p:nvPicPr>
        <p:blipFill>
          <a:blip r:embed="rId3"/>
          <a:stretch>
            <a:fillRect/>
          </a:stretch>
        </p:blipFill>
        <p:spPr>
          <a:xfrm>
            <a:off x="1295400" y="304800"/>
            <a:ext cx="6263640" cy="6263640"/>
          </a:xfrm>
          <a:ln>
            <a:noFill/>
          </a:ln>
          <a:effectLst>
            <a:outerShdw blurRad="50800" dist="63500" dir="2700000" algn="tl" rotWithShape="0">
              <a:srgbClr val="000000">
                <a:alpha val="50000"/>
              </a:srgbClr>
            </a:outerShdw>
          </a:effectLst>
        </p:spPr>
      </p:pic>
      <p:sp>
        <p:nvSpPr>
          <p:cNvPr id="9"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23</a:t>
            </a:fld>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Straight Connector 107"/>
          <p:cNvCxnSpPr/>
          <p:nvPr/>
        </p:nvCxnSpPr>
        <p:spPr>
          <a:xfrm rot="10800000" flipV="1">
            <a:off x="5496803" y="2723029"/>
            <a:ext cx="972820" cy="19050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rot="16200000" flipV="1">
            <a:off x="7296990" y="4278930"/>
            <a:ext cx="609601" cy="50546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0800000" flipV="1">
            <a:off x="2820445" y="3455894"/>
            <a:ext cx="810260" cy="715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16200000" flipV="1">
            <a:off x="2723552" y="3622266"/>
            <a:ext cx="609601" cy="50546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flipV="1">
            <a:off x="1192302" y="2340840"/>
            <a:ext cx="1104900" cy="5380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0"/>
            <a:ext cx="8229600" cy="1143000"/>
          </a:xfrm>
        </p:spPr>
        <p:txBody>
          <a:bodyPr/>
          <a:lstStyle/>
          <a:p>
            <a:r>
              <a:rPr lang="en-US" b="1" dirty="0" smtClean="0"/>
              <a:t>Wrinkle Detail Transfer</a:t>
            </a:r>
            <a:endParaRPr lang="en-US" b="1" dirty="0"/>
          </a:p>
        </p:txBody>
      </p:sp>
      <p:sp>
        <p:nvSpPr>
          <p:cNvPr id="9" name="Oval 8"/>
          <p:cNvSpPr/>
          <p:nvPr/>
        </p:nvSpPr>
        <p:spPr>
          <a:xfrm>
            <a:off x="1971040" y="3048001"/>
            <a:ext cx="228600" cy="228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9" name="Straight Connector 18"/>
          <p:cNvCxnSpPr/>
          <p:nvPr/>
        </p:nvCxnSpPr>
        <p:spPr>
          <a:xfrm rot="10800000" flipV="1">
            <a:off x="1475740" y="2628901"/>
            <a:ext cx="1409700" cy="533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2013762" y="2057402"/>
            <a:ext cx="871678" cy="571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V="1">
            <a:off x="1192302" y="3445740"/>
            <a:ext cx="1104900" cy="5380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013765" y="3581401"/>
            <a:ext cx="719277" cy="685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0800000">
            <a:off x="1475740" y="3162304"/>
            <a:ext cx="1257300" cy="4190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2332991" y="3028953"/>
            <a:ext cx="95250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1887220" y="1943100"/>
            <a:ext cx="228600" cy="228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Oval 4"/>
          <p:cNvSpPr/>
          <p:nvPr/>
        </p:nvSpPr>
        <p:spPr>
          <a:xfrm>
            <a:off x="2743200" y="2524760"/>
            <a:ext cx="228600" cy="228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Oval 5"/>
          <p:cNvSpPr/>
          <p:nvPr/>
        </p:nvSpPr>
        <p:spPr>
          <a:xfrm>
            <a:off x="1361439" y="3048000"/>
            <a:ext cx="228600" cy="228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2618740" y="3429000"/>
            <a:ext cx="228600" cy="228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1894840" y="4152901"/>
            <a:ext cx="228600" cy="228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Right Arrow 37"/>
          <p:cNvSpPr/>
          <p:nvPr/>
        </p:nvSpPr>
        <p:spPr>
          <a:xfrm>
            <a:off x="3810000" y="4800600"/>
            <a:ext cx="1371600" cy="9144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smtClean="0">
                <a:solidFill>
                  <a:srgbClr val="000000"/>
                </a:solidFill>
              </a:rPr>
              <a:t>Transfer</a:t>
            </a:r>
            <a:endParaRPr lang="en-US" sz="2200" dirty="0">
              <a:solidFill>
                <a:srgbClr val="000000"/>
              </a:solidFill>
            </a:endParaRPr>
          </a:p>
        </p:txBody>
      </p:sp>
      <p:sp>
        <p:nvSpPr>
          <p:cNvPr id="39" name="TextBox 38"/>
          <p:cNvSpPr txBox="1"/>
          <p:nvPr/>
        </p:nvSpPr>
        <p:spPr>
          <a:xfrm>
            <a:off x="1078334" y="5024737"/>
            <a:ext cx="2480038" cy="461665"/>
          </a:xfrm>
          <a:prstGeom prst="rect">
            <a:avLst/>
          </a:prstGeom>
          <a:noFill/>
        </p:spPr>
        <p:txBody>
          <a:bodyPr wrap="none" rtlCol="0">
            <a:spAutoFit/>
          </a:bodyPr>
          <a:lstStyle/>
          <a:p>
            <a:r>
              <a:rPr lang="en-US" sz="2400" b="1" dirty="0" smtClean="0"/>
              <a:t>Synthesized Mesh</a:t>
            </a:r>
            <a:endParaRPr lang="en-US" sz="2400" b="1" dirty="0"/>
          </a:p>
        </p:txBody>
      </p:sp>
      <p:sp>
        <p:nvSpPr>
          <p:cNvPr id="40" name="TextBox 39"/>
          <p:cNvSpPr txBox="1"/>
          <p:nvPr/>
        </p:nvSpPr>
        <p:spPr>
          <a:xfrm>
            <a:off x="5999389" y="5024737"/>
            <a:ext cx="1576072" cy="461665"/>
          </a:xfrm>
          <a:prstGeom prst="rect">
            <a:avLst/>
          </a:prstGeom>
          <a:noFill/>
        </p:spPr>
        <p:txBody>
          <a:bodyPr wrap="none" rtlCol="0">
            <a:spAutoFit/>
          </a:bodyPr>
          <a:lstStyle/>
          <a:p>
            <a:r>
              <a:rPr lang="en-US" sz="2400" b="1" dirty="0" smtClean="0"/>
              <a:t>Final Mesh</a:t>
            </a:r>
            <a:endParaRPr lang="en-US" sz="2400" b="1" dirty="0"/>
          </a:p>
        </p:txBody>
      </p:sp>
      <p:cxnSp>
        <p:nvCxnSpPr>
          <p:cNvPr id="54" name="Straight Connector 53"/>
          <p:cNvCxnSpPr>
            <a:endCxn id="4" idx="7"/>
          </p:cNvCxnSpPr>
          <p:nvPr/>
        </p:nvCxnSpPr>
        <p:spPr>
          <a:xfrm rot="10800000" flipV="1">
            <a:off x="2082342" y="1295400"/>
            <a:ext cx="803098" cy="6811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4" idx="1"/>
          </p:cNvCxnSpPr>
          <p:nvPr/>
        </p:nvCxnSpPr>
        <p:spPr>
          <a:xfrm rot="16200000" flipH="1">
            <a:off x="1357629" y="1413510"/>
            <a:ext cx="681179" cy="44495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10800000" flipV="1">
            <a:off x="914400" y="2093261"/>
            <a:ext cx="972820" cy="19050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6" idx="1"/>
          </p:cNvCxnSpPr>
          <p:nvPr/>
        </p:nvCxnSpPr>
        <p:spPr>
          <a:xfrm>
            <a:off x="609604" y="2524763"/>
            <a:ext cx="785315" cy="556716"/>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5400000" flipH="1" flipV="1">
            <a:off x="2442209" y="2081529"/>
            <a:ext cx="848363" cy="3810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5" idx="6"/>
          </p:cNvCxnSpPr>
          <p:nvPr/>
        </p:nvCxnSpPr>
        <p:spPr>
          <a:xfrm rot="10800000" flipV="1">
            <a:off x="2971800" y="2372358"/>
            <a:ext cx="838200" cy="26670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5" idx="5"/>
          </p:cNvCxnSpPr>
          <p:nvPr/>
        </p:nvCxnSpPr>
        <p:spPr>
          <a:xfrm rot="10800000">
            <a:off x="2938322" y="2719884"/>
            <a:ext cx="566878" cy="442421"/>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rot="10800000" flipV="1">
            <a:off x="582854" y="3258667"/>
            <a:ext cx="803098" cy="6811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10800000" flipV="1">
            <a:off x="2115820" y="4267201"/>
            <a:ext cx="1236980" cy="3116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10800000">
            <a:off x="932329" y="4134972"/>
            <a:ext cx="962888" cy="14546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16200000" flipH="1" flipV="1">
            <a:off x="5756775" y="2988540"/>
            <a:ext cx="1104900" cy="5380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6535513" y="36957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5" name="Straight Connector 94"/>
          <p:cNvCxnSpPr/>
          <p:nvPr/>
        </p:nvCxnSpPr>
        <p:spPr>
          <a:xfrm rot="10800000" flipV="1">
            <a:off x="6040213" y="3276600"/>
            <a:ext cx="1409700" cy="533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10800000">
            <a:off x="6578235" y="2705100"/>
            <a:ext cx="871678" cy="571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16200000" flipV="1">
            <a:off x="5756775" y="4093440"/>
            <a:ext cx="1104900" cy="5380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578237" y="4229100"/>
            <a:ext cx="719277" cy="685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10800000">
            <a:off x="6040213" y="3810003"/>
            <a:ext cx="1257300" cy="4190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rot="5400000">
            <a:off x="6897464" y="3676652"/>
            <a:ext cx="95250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6451693" y="259079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307673" y="317245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925912" y="369569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183213" y="407669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6459313" y="480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a:endCxn id="101" idx="7"/>
          </p:cNvCxnSpPr>
          <p:nvPr/>
        </p:nvCxnSpPr>
        <p:spPr>
          <a:xfrm rot="10800000" flipV="1">
            <a:off x="6646815" y="1943099"/>
            <a:ext cx="803098" cy="6811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01" idx="1"/>
          </p:cNvCxnSpPr>
          <p:nvPr/>
        </p:nvCxnSpPr>
        <p:spPr>
          <a:xfrm rot="16200000" flipH="1">
            <a:off x="5922102" y="2061210"/>
            <a:ext cx="681179" cy="44495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endCxn id="103" idx="1"/>
          </p:cNvCxnSpPr>
          <p:nvPr/>
        </p:nvCxnSpPr>
        <p:spPr>
          <a:xfrm>
            <a:off x="5174077" y="3172462"/>
            <a:ext cx="785315" cy="556716"/>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rot="5400000" flipH="1" flipV="1">
            <a:off x="7006682" y="2729229"/>
            <a:ext cx="848363" cy="3810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endCxn id="102" idx="6"/>
          </p:cNvCxnSpPr>
          <p:nvPr/>
        </p:nvCxnSpPr>
        <p:spPr>
          <a:xfrm rot="10800000" flipV="1">
            <a:off x="7536273" y="3020057"/>
            <a:ext cx="838200" cy="26670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10800000" flipV="1">
            <a:off x="7411813" y="4076697"/>
            <a:ext cx="810260" cy="715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a:endCxn id="102" idx="5"/>
          </p:cNvCxnSpPr>
          <p:nvPr/>
        </p:nvCxnSpPr>
        <p:spPr>
          <a:xfrm rot="10800000">
            <a:off x="7502795" y="3367583"/>
            <a:ext cx="566878" cy="442421"/>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rot="10800000" flipV="1">
            <a:off x="5156292" y="3924296"/>
            <a:ext cx="803098" cy="68117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rot="10800000" flipV="1">
            <a:off x="6680293" y="4914900"/>
            <a:ext cx="1236980" cy="3116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rot="10800000">
            <a:off x="5478872" y="4800601"/>
            <a:ext cx="962888" cy="14546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94" idx="2"/>
          </p:cNvCxnSpPr>
          <p:nvPr/>
        </p:nvCxnSpPr>
        <p:spPr>
          <a:xfrm>
            <a:off x="2223247" y="3209365"/>
            <a:ext cx="4312266" cy="60063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181602" y="2590799"/>
            <a:ext cx="1377231" cy="113838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rot="5400000">
            <a:off x="6535057" y="2357124"/>
            <a:ext cx="1557479" cy="1186637"/>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5334002" y="3890826"/>
            <a:ext cx="1224831" cy="105523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rot="16200000" flipH="1">
            <a:off x="6520227" y="4081826"/>
            <a:ext cx="1333503" cy="101844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6764115" y="3809999"/>
            <a:ext cx="1922687" cy="14788"/>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36533" y="1938474"/>
            <a:ext cx="1377231" cy="113838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rot="5400000">
            <a:off x="1989989" y="1704799"/>
            <a:ext cx="1557479" cy="1186637"/>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788934" y="3238501"/>
            <a:ext cx="1224831" cy="105523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rot="16200000" flipH="1">
            <a:off x="1975159" y="3429501"/>
            <a:ext cx="1333503" cy="101844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2219047" y="3157675"/>
            <a:ext cx="1922687" cy="14788"/>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71"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24</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dissolve">
                                      <p:cBhvr>
                                        <p:cTn id="7" dur="500"/>
                                        <p:tgtEl>
                                          <p:spTgt spid="94"/>
                                        </p:tgtEl>
                                      </p:cBhvr>
                                    </p:animEffect>
                                  </p:childTnLst>
                                </p:cTn>
                              </p:par>
                              <p:par>
                                <p:cTn id="8" presetID="9"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dissolve">
                                      <p:cBhvr>
                                        <p:cTn id="10" dur="500"/>
                                        <p:tgtEl>
                                          <p:spTgt spid="149"/>
                                        </p:tgtEl>
                                      </p:cBhvr>
                                    </p:animEffect>
                                  </p:childTnLst>
                                </p:cTn>
                              </p:par>
                              <p:par>
                                <p:cTn id="11" presetID="9" presetClass="entr" presetSubtype="0"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dissolve">
                                      <p:cBhvr>
                                        <p:cTn id="13" dur="500"/>
                                        <p:tgtEl>
                                          <p:spTgt spid="150"/>
                                        </p:tgtEl>
                                      </p:cBhvr>
                                    </p:animEffect>
                                  </p:childTnLst>
                                </p:cTn>
                              </p:par>
                              <p:par>
                                <p:cTn id="14" presetID="9"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dissolve">
                                      <p:cBhvr>
                                        <p:cTn id="16" dur="500"/>
                                        <p:tgtEl>
                                          <p:spTgt spid="151"/>
                                        </p:tgtEl>
                                      </p:cBhvr>
                                    </p:animEffect>
                                  </p:childTnLst>
                                </p:cTn>
                              </p:par>
                              <p:par>
                                <p:cTn id="17" presetID="9"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dissolve">
                                      <p:cBhvr>
                                        <p:cTn id="19" dur="500"/>
                                        <p:tgtEl>
                                          <p:spTgt spid="152"/>
                                        </p:tgtEl>
                                      </p:cBhvr>
                                    </p:animEffect>
                                  </p:childTnLst>
                                </p:cTn>
                              </p:par>
                              <p:par>
                                <p:cTn id="20" presetID="9" presetClass="entr" presetSubtype="0" fill="hold"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dissolve">
                                      <p:cBhvr>
                                        <p:cTn id="22" dur="500"/>
                                        <p:tgtEl>
                                          <p:spTgt spid="1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nodeType="withEffect">
                                  <p:stCondLst>
                                    <p:cond delay="0"/>
                                  </p:stCondLst>
                                  <p:childTnLst>
                                    <p:set>
                                      <p:cBhvr>
                                        <p:cTn id="29" dur="1" fill="hold">
                                          <p:stCondLst>
                                            <p:cond delay="0"/>
                                          </p:stCondLst>
                                        </p:cTn>
                                        <p:tgtEl>
                                          <p:spTgt spid="167"/>
                                        </p:tgtEl>
                                        <p:attrNameLst>
                                          <p:attrName>style.visibility</p:attrName>
                                        </p:attrNameLst>
                                      </p:cBhvr>
                                      <p:to>
                                        <p:strVal val="visible"/>
                                      </p:to>
                                    </p:set>
                                    <p:animEffect transition="in" filter="dissolve">
                                      <p:cBhvr>
                                        <p:cTn id="30" dur="500"/>
                                        <p:tgtEl>
                                          <p:spTgt spid="167"/>
                                        </p:tgtEl>
                                      </p:cBhvr>
                                    </p:animEffect>
                                  </p:childTnLst>
                                </p:cTn>
                              </p:par>
                              <p:par>
                                <p:cTn id="31" presetID="9"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dissolve">
                                      <p:cBhvr>
                                        <p:cTn id="33" dur="500"/>
                                        <p:tgtEl>
                                          <p:spTgt spid="166"/>
                                        </p:tgtEl>
                                      </p:cBhvr>
                                    </p:animEffect>
                                  </p:childTnLst>
                                </p:cTn>
                              </p:par>
                              <p:par>
                                <p:cTn id="34" presetID="9" presetClass="entr" presetSubtype="0" fill="hold" nodeType="withEffect">
                                  <p:stCondLst>
                                    <p:cond delay="0"/>
                                  </p:stCondLst>
                                  <p:childTnLst>
                                    <p:set>
                                      <p:cBhvr>
                                        <p:cTn id="35" dur="1" fill="hold">
                                          <p:stCondLst>
                                            <p:cond delay="0"/>
                                          </p:stCondLst>
                                        </p:cTn>
                                        <p:tgtEl>
                                          <p:spTgt spid="168"/>
                                        </p:tgtEl>
                                        <p:attrNameLst>
                                          <p:attrName>style.visibility</p:attrName>
                                        </p:attrNameLst>
                                      </p:cBhvr>
                                      <p:to>
                                        <p:strVal val="visible"/>
                                      </p:to>
                                    </p:set>
                                    <p:animEffect transition="in" filter="dissolve">
                                      <p:cBhvr>
                                        <p:cTn id="36" dur="500"/>
                                        <p:tgtEl>
                                          <p:spTgt spid="168"/>
                                        </p:tgtEl>
                                      </p:cBhvr>
                                    </p:animEffect>
                                  </p:childTnLst>
                                </p:cTn>
                              </p:par>
                              <p:par>
                                <p:cTn id="37" presetID="9" presetClass="entr" presetSubtype="0" fill="hold" nodeType="with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dissolve">
                                      <p:cBhvr>
                                        <p:cTn id="39" dur="500"/>
                                        <p:tgtEl>
                                          <p:spTgt spid="165"/>
                                        </p:tgtEl>
                                      </p:cBhvr>
                                    </p:animEffect>
                                  </p:childTnLst>
                                </p:cTn>
                              </p:par>
                              <p:par>
                                <p:cTn id="40" presetID="9" presetClass="entr" presetSubtype="0" fill="hold" nodeType="with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dissolve">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4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51"/>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5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48"/>
                                        </p:tgtEl>
                                        <p:attrNameLst>
                                          <p:attrName>style.visibility</p:attrName>
                                        </p:attrNameLst>
                                      </p:cBhvr>
                                      <p:to>
                                        <p:strVal val="hidden"/>
                                      </p:to>
                                    </p:set>
                                  </p:childTnLst>
                                </p:cTn>
                              </p:par>
                              <p:par>
                                <p:cTn id="62" presetID="9"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dissolve">
                                      <p:cBhvr>
                                        <p:cTn id="64" dur="500"/>
                                        <p:tgtEl>
                                          <p:spTgt spid="97"/>
                                        </p:tgtEl>
                                      </p:cBhvr>
                                    </p:animEffect>
                                  </p:childTnLst>
                                </p:cTn>
                              </p:par>
                              <p:par>
                                <p:cTn id="65" presetID="9"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dissolve">
                                      <p:cBhvr>
                                        <p:cTn id="67" dur="500"/>
                                        <p:tgtEl>
                                          <p:spTgt spid="93"/>
                                        </p:tgtEl>
                                      </p:cBhvr>
                                    </p:animEffect>
                                  </p:childTnLst>
                                </p:cTn>
                              </p:par>
                              <p:par>
                                <p:cTn id="68" presetID="9" presetClass="entr" presetSubtype="0" fill="hold"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nodeType="withEffect">
                                  <p:stCondLst>
                                    <p:cond delay="0"/>
                                  </p:stCondLst>
                                  <p:childTnLst>
                                    <p:set>
                                      <p:cBhvr>
                                        <p:cTn id="72" dur="1" fill="hold">
                                          <p:stCondLst>
                                            <p:cond delay="0"/>
                                          </p:stCondLst>
                                        </p:cTn>
                                        <p:tgtEl>
                                          <p:spTgt spid="109"/>
                                        </p:tgtEl>
                                        <p:attrNameLst>
                                          <p:attrName>style.visibility</p:attrName>
                                        </p:attrNameLst>
                                      </p:cBhvr>
                                      <p:to>
                                        <p:strVal val="visible"/>
                                      </p:to>
                                    </p:set>
                                    <p:animEffect transition="in" filter="dissolve">
                                      <p:cBhvr>
                                        <p:cTn id="73" dur="500"/>
                                        <p:tgtEl>
                                          <p:spTgt spid="109"/>
                                        </p:tgtEl>
                                      </p:cBhvr>
                                    </p:animEffect>
                                  </p:childTnLst>
                                </p:cTn>
                              </p:par>
                              <p:par>
                                <p:cTn id="74" presetID="9"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dissolve">
                                      <p:cBhvr>
                                        <p:cTn id="76" dur="500"/>
                                        <p:tgtEl>
                                          <p:spTgt spid="110"/>
                                        </p:tgtEl>
                                      </p:cBhvr>
                                    </p:animEffect>
                                  </p:childTnLst>
                                </p:cTn>
                              </p:par>
                              <p:par>
                                <p:cTn id="77" presetID="9"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dissolve">
                                      <p:cBhvr>
                                        <p:cTn id="79" dur="500"/>
                                        <p:tgtEl>
                                          <p:spTgt spid="95"/>
                                        </p:tgtEl>
                                      </p:cBhvr>
                                    </p:animEffect>
                                  </p:childTnLst>
                                </p:cTn>
                              </p:par>
                              <p:par>
                                <p:cTn id="80" presetID="9" presetClass="entr" presetSubtype="0" fill="hold" nodeType="withEffect">
                                  <p:stCondLst>
                                    <p:cond delay="0"/>
                                  </p:stCondLst>
                                  <p:childTnLst>
                                    <p:set>
                                      <p:cBhvr>
                                        <p:cTn id="81" dur="1" fill="hold">
                                          <p:stCondLst>
                                            <p:cond delay="0"/>
                                          </p:stCondLst>
                                        </p:cTn>
                                        <p:tgtEl>
                                          <p:spTgt spid="116"/>
                                        </p:tgtEl>
                                        <p:attrNameLst>
                                          <p:attrName>style.visibility</p:attrName>
                                        </p:attrNameLst>
                                      </p:cBhvr>
                                      <p:to>
                                        <p:strVal val="visible"/>
                                      </p:to>
                                    </p:set>
                                    <p:animEffect transition="in" filter="dissolve">
                                      <p:cBhvr>
                                        <p:cTn id="82" dur="500"/>
                                        <p:tgtEl>
                                          <p:spTgt spid="116"/>
                                        </p:tgtEl>
                                      </p:cBhvr>
                                    </p:animEffect>
                                  </p:childTnLst>
                                </p:cTn>
                              </p:par>
                              <p:par>
                                <p:cTn id="83" presetID="9"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dissolve">
                                      <p:cBhvr>
                                        <p:cTn id="85" dur="500"/>
                                        <p:tgtEl>
                                          <p:spTgt spid="111"/>
                                        </p:tgtEl>
                                      </p:cBhvr>
                                    </p:animEffect>
                                  </p:childTnLst>
                                </p:cTn>
                              </p:par>
                              <p:par>
                                <p:cTn id="86" presetID="9" presetClass="entr" presetSubtype="0" fill="hold" nodeType="withEffect">
                                  <p:stCondLst>
                                    <p:cond delay="0"/>
                                  </p:stCondLst>
                                  <p:childTnLst>
                                    <p:set>
                                      <p:cBhvr>
                                        <p:cTn id="87" dur="1" fill="hold">
                                          <p:stCondLst>
                                            <p:cond delay="0"/>
                                          </p:stCondLst>
                                        </p:cTn>
                                        <p:tgtEl>
                                          <p:spTgt spid="112"/>
                                        </p:tgtEl>
                                        <p:attrNameLst>
                                          <p:attrName>style.visibility</p:attrName>
                                        </p:attrNameLst>
                                      </p:cBhvr>
                                      <p:to>
                                        <p:strVal val="visible"/>
                                      </p:to>
                                    </p:set>
                                    <p:animEffect transition="in" filter="dissolve">
                                      <p:cBhvr>
                                        <p:cTn id="88" dur="500"/>
                                        <p:tgtEl>
                                          <p:spTgt spid="112"/>
                                        </p:tgtEl>
                                      </p:cBhvr>
                                    </p:animEffect>
                                  </p:childTnLst>
                                </p:cTn>
                              </p:par>
                              <p:par>
                                <p:cTn id="89" presetID="9" presetClass="entr" presetSubtype="0" fill="hold"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dissolve">
                                      <p:cBhvr>
                                        <p:cTn id="91" dur="500"/>
                                        <p:tgtEl>
                                          <p:spTgt spid="98"/>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dissolve">
                                      <p:cBhvr>
                                        <p:cTn id="94" dur="500"/>
                                        <p:tgtEl>
                                          <p:spTgt spid="10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04"/>
                                        </p:tgtEl>
                                        <p:attrNameLst>
                                          <p:attrName>style.visibility</p:attrName>
                                        </p:attrNameLst>
                                      </p:cBhvr>
                                      <p:to>
                                        <p:strVal val="visible"/>
                                      </p:to>
                                    </p:set>
                                    <p:animEffect transition="in" filter="dissolve">
                                      <p:cBhvr>
                                        <p:cTn id="97" dur="500"/>
                                        <p:tgtEl>
                                          <p:spTgt spid="10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dissolve">
                                      <p:cBhvr>
                                        <p:cTn id="100" dur="500"/>
                                        <p:tgtEl>
                                          <p:spTgt spid="10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animEffect transition="in" filter="dissolve">
                                      <p:cBhvr>
                                        <p:cTn id="103" dur="500"/>
                                        <p:tgtEl>
                                          <p:spTgt spid="102"/>
                                        </p:tgtEl>
                                      </p:cBhvr>
                                    </p:animEffect>
                                  </p:childTnLst>
                                </p:cTn>
                              </p:par>
                              <p:par>
                                <p:cTn id="104" presetID="9" presetClass="entr" presetSubtype="0" fill="hold" nodeType="withEffect">
                                  <p:stCondLst>
                                    <p:cond delay="0"/>
                                  </p:stCondLst>
                                  <p:childTnLst>
                                    <p:set>
                                      <p:cBhvr>
                                        <p:cTn id="105" dur="1" fill="hold">
                                          <p:stCondLst>
                                            <p:cond delay="0"/>
                                          </p:stCondLst>
                                        </p:cTn>
                                        <p:tgtEl>
                                          <p:spTgt spid="115"/>
                                        </p:tgtEl>
                                        <p:attrNameLst>
                                          <p:attrName>style.visibility</p:attrName>
                                        </p:attrNameLst>
                                      </p:cBhvr>
                                      <p:to>
                                        <p:strVal val="visible"/>
                                      </p:to>
                                    </p:set>
                                    <p:animEffect transition="in" filter="dissolve">
                                      <p:cBhvr>
                                        <p:cTn id="106" dur="500"/>
                                        <p:tgtEl>
                                          <p:spTgt spid="115"/>
                                        </p:tgtEl>
                                      </p:cBhvr>
                                    </p:animEffect>
                                  </p:childTnLst>
                                </p:cTn>
                              </p:par>
                              <p:par>
                                <p:cTn id="107" presetID="9" presetClass="entr" presetSubtype="0" fill="hold"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dissolve">
                                      <p:cBhvr>
                                        <p:cTn id="109" dur="500"/>
                                        <p:tgtEl>
                                          <p:spTgt spid="113"/>
                                        </p:tgtEl>
                                      </p:cBhvr>
                                    </p:animEffect>
                                  </p:childTnLst>
                                </p:cTn>
                              </p:par>
                              <p:par>
                                <p:cTn id="110" presetID="9" presetClass="entr" presetSubtype="0" fill="hold"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dissolve">
                                      <p:cBhvr>
                                        <p:cTn id="112" dur="500"/>
                                        <p:tgtEl>
                                          <p:spTgt spid="114"/>
                                        </p:tgtEl>
                                      </p:cBhvr>
                                    </p:animEffect>
                                  </p:childTnLst>
                                </p:cTn>
                              </p:par>
                              <p:par>
                                <p:cTn id="113" presetID="9" presetClass="entr" presetSubtype="0"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dissolve">
                                      <p:cBhvr>
                                        <p:cTn id="115" dur="500"/>
                                        <p:tgtEl>
                                          <p:spTgt spid="106"/>
                                        </p:tgtEl>
                                      </p:cBhvr>
                                    </p:animEffect>
                                  </p:childTnLst>
                                </p:cTn>
                              </p:par>
                              <p:par>
                                <p:cTn id="116" presetID="9" presetClass="entr" presetSubtype="0" fill="hold" nodeType="withEffect">
                                  <p:stCondLst>
                                    <p:cond delay="0"/>
                                  </p:stCondLst>
                                  <p:childTnLst>
                                    <p:set>
                                      <p:cBhvr>
                                        <p:cTn id="117" dur="1" fill="hold">
                                          <p:stCondLst>
                                            <p:cond delay="0"/>
                                          </p:stCondLst>
                                        </p:cTn>
                                        <p:tgtEl>
                                          <p:spTgt spid="107"/>
                                        </p:tgtEl>
                                        <p:attrNameLst>
                                          <p:attrName>style.visibility</p:attrName>
                                        </p:attrNameLst>
                                      </p:cBhvr>
                                      <p:to>
                                        <p:strVal val="visible"/>
                                      </p:to>
                                    </p:set>
                                    <p:animEffect transition="in" filter="dissolve">
                                      <p:cBhvr>
                                        <p:cTn id="118" dur="500"/>
                                        <p:tgtEl>
                                          <p:spTgt spid="107"/>
                                        </p:tgtEl>
                                      </p:cBhvr>
                                    </p:animEffect>
                                  </p:childTnLst>
                                </p:cTn>
                              </p:par>
                              <p:par>
                                <p:cTn id="119" presetID="9"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dissolve">
                                      <p:cBhvr>
                                        <p:cTn id="121" dur="500"/>
                                        <p:tgtEl>
                                          <p:spTgt spid="108"/>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dissolve">
                                      <p:cBhvr>
                                        <p:cTn id="124" dur="500"/>
                                        <p:tgtEl>
                                          <p:spTgt spid="40"/>
                                        </p:tgtEl>
                                      </p:cBhvr>
                                    </p:animEffect>
                                  </p:childTnLst>
                                </p:cTn>
                              </p:par>
                              <p:par>
                                <p:cTn id="125" presetID="9" presetClass="entr" presetSubtype="0" fill="hold" nodeType="withEffect">
                                  <p:stCondLst>
                                    <p:cond delay="0"/>
                                  </p:stCondLst>
                                  <p:childTnLst>
                                    <p:set>
                                      <p:cBhvr>
                                        <p:cTn id="126" dur="1" fill="hold">
                                          <p:stCondLst>
                                            <p:cond delay="0"/>
                                          </p:stCondLst>
                                        </p:cTn>
                                        <p:tgtEl>
                                          <p:spTgt spid="96"/>
                                        </p:tgtEl>
                                        <p:attrNameLst>
                                          <p:attrName>style.visibility</p:attrName>
                                        </p:attrNameLst>
                                      </p:cBhvr>
                                      <p:to>
                                        <p:strVal val="visible"/>
                                      </p:to>
                                    </p:set>
                                    <p:animEffect transition="in" filter="dissolve">
                                      <p:cBhvr>
                                        <p:cTn id="127" dur="500"/>
                                        <p:tgtEl>
                                          <p:spTgt spid="9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dissolve">
                                      <p:cBhvr>
                                        <p:cTn id="130" dur="500"/>
                                        <p:tgtEl>
                                          <p:spTgt spid="103"/>
                                        </p:tgtEl>
                                      </p:cBhvr>
                                    </p:animEffect>
                                  </p:childTnLst>
                                </p:cTn>
                              </p:par>
                              <p:par>
                                <p:cTn id="131" presetID="9" presetClass="entr" presetSubtype="0" fill="hold"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nodeType="with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dissolve">
                                      <p:cBhvr>
                                        <p:cTn id="1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p:bldP spid="94" grpId="0" animBg="1"/>
      <p:bldP spid="94" grpId="1" animBg="1"/>
      <p:bldP spid="101" grpId="0" animBg="1"/>
      <p:bldP spid="102" grpId="0" animBg="1"/>
      <p:bldP spid="103" grpId="0" animBg="1"/>
      <p:bldP spid="104" grpId="0" animBg="1"/>
      <p:bldP spid="10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mpare.mp4">
            <a:hlinkClick r:id="" action="ppaction://media"/>
          </p:cNvPr>
          <p:cNvPicPr/>
          <p:nvPr>
            <a:videoFile r:link="rId2"/>
          </p:nvPr>
        </p:nvPicPr>
        <p:blipFill>
          <a:blip r:embed="rId5"/>
          <a:stretch>
            <a:fillRect/>
          </a:stretch>
        </p:blipFill>
        <p:spPr>
          <a:xfrm>
            <a:off x="1127760" y="152400"/>
            <a:ext cx="6492240" cy="6492240"/>
          </a:xfrm>
          <a:prstGeom prst="rect">
            <a:avLst/>
          </a:prstGeom>
          <a:ln w="101600">
            <a:noFill/>
          </a:ln>
          <a:effectLst>
            <a:outerShdw blurRad="50800" dist="63500" dir="2700000" algn="tl" rotWithShape="0">
              <a:srgbClr val="000000">
                <a:alpha val="50000"/>
              </a:srgbClr>
            </a:outerShdw>
          </a:effectLst>
        </p:spPr>
      </p:pic>
      <p:sp>
        <p:nvSpPr>
          <p:cNvPr id="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25</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66"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mpare2.mp4">
            <a:hlinkClick r:id="" action="ppaction://media"/>
          </p:cNvPr>
          <p:cNvPicPr/>
          <p:nvPr>
            <a:videoFile r:link="rId2"/>
          </p:nvPr>
        </p:nvPicPr>
        <p:blipFill>
          <a:blip r:embed="rId5"/>
          <a:stretch>
            <a:fillRect/>
          </a:stretch>
        </p:blipFill>
        <p:spPr>
          <a:xfrm>
            <a:off x="1127760" y="152400"/>
            <a:ext cx="6492240" cy="6492240"/>
          </a:xfrm>
          <a:prstGeom prst="rect">
            <a:avLst/>
          </a:prstGeom>
          <a:effectLst>
            <a:outerShdw blurRad="50800" dist="63500" dir="2700000" algn="tl" rotWithShape="0">
              <a:srgbClr val="000000">
                <a:alpha val="50000"/>
              </a:srgbClr>
            </a:outerShdw>
          </a:effectLst>
        </p:spPr>
      </p:pic>
      <p:sp>
        <p:nvSpPr>
          <p:cNvPr id="9"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26</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ther.mp4">
            <a:hlinkClick r:id="" action="ppaction://media"/>
          </p:cNvPr>
          <p:cNvPicPr/>
          <p:nvPr>
            <a:videoFile r:link="rId2"/>
          </p:nvPr>
        </p:nvPicPr>
        <p:blipFill>
          <a:blip r:embed="rId5"/>
          <a:stretch>
            <a:fillRect/>
          </a:stretch>
        </p:blipFill>
        <p:spPr>
          <a:xfrm>
            <a:off x="1127760" y="152400"/>
            <a:ext cx="6492240" cy="6492240"/>
          </a:xfrm>
          <a:prstGeom prst="rect">
            <a:avLst/>
          </a:prstGeom>
          <a:effectLst>
            <a:outerShdw blurRad="63500" dist="63500" dir="2700000" algn="tl" rotWithShape="0">
              <a:srgbClr val="000000">
                <a:alpha val="50000"/>
              </a:srgbClr>
            </a:outerShdw>
          </a:effectLst>
        </p:spPr>
      </p:pic>
      <p:sp>
        <p:nvSpPr>
          <p:cNvPr id="9"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27</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09600" y="0"/>
            <a:ext cx="8229600" cy="1143000"/>
          </a:xfrm>
        </p:spPr>
        <p:txBody>
          <a:bodyPr/>
          <a:lstStyle/>
          <a:p>
            <a:r>
              <a:rPr lang="en-US" b="1" dirty="0" smtClean="0"/>
              <a:t>Summary</a:t>
            </a:r>
            <a:endParaRPr lang="en-US" b="1" dirty="0"/>
          </a:p>
        </p:txBody>
      </p:sp>
      <p:sp>
        <p:nvSpPr>
          <p:cNvPr id="10" name="Content Placeholder 2"/>
          <p:cNvSpPr>
            <a:spLocks noGrp="1"/>
          </p:cNvSpPr>
          <p:nvPr>
            <p:ph idx="1"/>
          </p:nvPr>
        </p:nvSpPr>
        <p:spPr>
          <a:xfrm>
            <a:off x="609600" y="1447800"/>
            <a:ext cx="8229600" cy="3733800"/>
          </a:xfrm>
        </p:spPr>
        <p:txBody>
          <a:bodyPr>
            <a:normAutofit fontScale="85000" lnSpcReduction="20000"/>
          </a:bodyPr>
          <a:lstStyle/>
          <a:p>
            <a:r>
              <a:rPr lang="en-US" dirty="0" smtClean="0"/>
              <a:t>Focused on common clothes, has wide applications</a:t>
            </a:r>
          </a:p>
          <a:p>
            <a:pPr lvl="1"/>
            <a:r>
              <a:rPr lang="en-US" dirty="0" smtClean="0"/>
              <a:t>Games</a:t>
            </a:r>
          </a:p>
          <a:p>
            <a:pPr lvl="1"/>
            <a:r>
              <a:rPr lang="en-US" dirty="0" smtClean="0"/>
              <a:t>Fast preview for offline physical simulation</a:t>
            </a:r>
          </a:p>
          <a:p>
            <a:pPr lvl="1"/>
            <a:endParaRPr lang="en-US" dirty="0" smtClean="0"/>
          </a:p>
          <a:p>
            <a:r>
              <a:rPr lang="en-US" dirty="0" smtClean="0"/>
              <a:t>Combines physics with the database</a:t>
            </a:r>
          </a:p>
          <a:p>
            <a:pPr lvl="1"/>
            <a:r>
              <a:rPr lang="en-US" dirty="0" smtClean="0"/>
              <a:t>Greatly reduces the computational cost</a:t>
            </a:r>
          </a:p>
          <a:p>
            <a:pPr lvl="1"/>
            <a:r>
              <a:rPr lang="en-US" dirty="0" smtClean="0"/>
              <a:t>Provides realistic results.</a:t>
            </a:r>
          </a:p>
          <a:p>
            <a:endParaRPr lang="en-US" dirty="0" smtClean="0"/>
          </a:p>
          <a:p>
            <a:r>
              <a:rPr lang="en-US" dirty="0" smtClean="0"/>
              <a:t>Reduces a whole pose space to local pose spaces</a:t>
            </a:r>
          </a:p>
        </p:txBody>
      </p:sp>
      <p:sp>
        <p:nvSpPr>
          <p:cNvPr id="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28</a:t>
            </a:fld>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1381"/>
            <a:ext cx="8229600" cy="1143000"/>
          </a:xfrm>
        </p:spPr>
        <p:txBody>
          <a:bodyPr/>
          <a:lstStyle/>
          <a:p>
            <a:r>
              <a:rPr lang="en-US" b="1" dirty="0" smtClean="0"/>
              <a:t>Clothing Classification</a:t>
            </a:r>
            <a:endParaRPr lang="en-US" b="1" dirty="0"/>
          </a:p>
        </p:txBody>
      </p:sp>
      <p:cxnSp>
        <p:nvCxnSpPr>
          <p:cNvPr id="9" name="Straight Connector 8"/>
          <p:cNvCxnSpPr/>
          <p:nvPr/>
        </p:nvCxnSpPr>
        <p:spPr>
          <a:xfrm>
            <a:off x="600550" y="3630305"/>
            <a:ext cx="8001000" cy="1588"/>
          </a:xfrm>
          <a:prstGeom prst="line">
            <a:avLst/>
          </a:prstGeom>
          <a:ln w="76200">
            <a:solidFill>
              <a:schemeClr val="tx1">
                <a:lumMod val="65000"/>
                <a:lumOff val="3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7200" y="3631893"/>
            <a:ext cx="827570" cy="461665"/>
          </a:xfrm>
          <a:prstGeom prst="rect">
            <a:avLst/>
          </a:prstGeom>
          <a:noFill/>
        </p:spPr>
        <p:txBody>
          <a:bodyPr wrap="none" rtlCol="0">
            <a:spAutoFit/>
          </a:bodyPr>
          <a:lstStyle/>
          <a:p>
            <a:r>
              <a:rPr lang="en-US" sz="2400" b="1" dirty="0" smtClean="0"/>
              <a:t>Tight</a:t>
            </a:r>
            <a:endParaRPr lang="en-US" sz="2400" b="1" dirty="0"/>
          </a:p>
        </p:txBody>
      </p:sp>
      <p:sp>
        <p:nvSpPr>
          <p:cNvPr id="16" name="TextBox 15"/>
          <p:cNvSpPr txBox="1"/>
          <p:nvPr/>
        </p:nvSpPr>
        <p:spPr>
          <a:xfrm>
            <a:off x="7915750" y="3631893"/>
            <a:ext cx="923450" cy="461665"/>
          </a:xfrm>
          <a:prstGeom prst="rect">
            <a:avLst/>
          </a:prstGeom>
          <a:noFill/>
        </p:spPr>
        <p:txBody>
          <a:bodyPr wrap="none" rtlCol="0">
            <a:spAutoFit/>
          </a:bodyPr>
          <a:lstStyle/>
          <a:p>
            <a:r>
              <a:rPr lang="en-US" sz="2400" b="1" dirty="0" smtClean="0"/>
              <a:t>Loose</a:t>
            </a:r>
            <a:endParaRPr lang="en-US" sz="2400" b="1" dirty="0"/>
          </a:p>
        </p:txBody>
      </p:sp>
      <p:pic>
        <p:nvPicPr>
          <p:cNvPr id="17" name="Picture 16"/>
          <p:cNvPicPr>
            <a:picLocks noChangeAspect="1"/>
          </p:cNvPicPr>
          <p:nvPr/>
        </p:nvPicPr>
        <p:blipFill>
          <a:blip r:embed="rId3"/>
          <a:srcRect t="-23177" r="5325"/>
          <a:stretch>
            <a:fillRect/>
          </a:stretch>
        </p:blipFill>
        <p:spPr>
          <a:xfrm>
            <a:off x="534980" y="1492244"/>
            <a:ext cx="1217620" cy="1826429"/>
          </a:xfrm>
          <a:prstGeom prst="rect">
            <a:avLst/>
          </a:prstGeom>
          <a:solidFill>
            <a:schemeClr val="bg1"/>
          </a:solidFill>
          <a:ln>
            <a:solidFill>
              <a:schemeClr val="tx1"/>
            </a:solidFill>
          </a:ln>
          <a:effectLst>
            <a:outerShdw blurRad="63500" dist="63500" dir="2700000" algn="tl" rotWithShape="0">
              <a:srgbClr val="000000">
                <a:alpha val="50000"/>
              </a:srgbClr>
            </a:outerShdw>
          </a:effectLst>
        </p:spPr>
      </p:pic>
      <p:pic>
        <p:nvPicPr>
          <p:cNvPr id="18" name="Picture 17"/>
          <p:cNvPicPr>
            <a:picLocks noChangeAspect="1"/>
          </p:cNvPicPr>
          <p:nvPr/>
        </p:nvPicPr>
        <p:blipFill>
          <a:blip r:embed="rId4"/>
          <a:srcRect/>
          <a:stretch>
            <a:fillRect/>
          </a:stretch>
        </p:blipFill>
        <p:spPr>
          <a:xfrm>
            <a:off x="2286000" y="1502758"/>
            <a:ext cx="1219200" cy="1828800"/>
          </a:xfrm>
          <a:prstGeom prst="rect">
            <a:avLst/>
          </a:prstGeom>
          <a:ln>
            <a:solidFill>
              <a:schemeClr val="tx1"/>
            </a:solidFill>
          </a:ln>
          <a:effectLst>
            <a:outerShdw blurRad="63500" dist="63500" dir="2700000" algn="tl" rotWithShape="0">
              <a:srgbClr val="000000">
                <a:alpha val="50000"/>
              </a:srgbClr>
            </a:outerShdw>
          </a:effectLst>
        </p:spPr>
      </p:pic>
      <p:pic>
        <p:nvPicPr>
          <p:cNvPr id="20" name="Picture 19"/>
          <p:cNvPicPr>
            <a:picLocks noChangeAspect="1"/>
          </p:cNvPicPr>
          <p:nvPr/>
        </p:nvPicPr>
        <p:blipFill>
          <a:blip r:embed="rId5"/>
          <a:srcRect l="9087" r="6494"/>
          <a:stretch>
            <a:fillRect/>
          </a:stretch>
        </p:blipFill>
        <p:spPr>
          <a:xfrm>
            <a:off x="4038600" y="1489873"/>
            <a:ext cx="1195237" cy="1826429"/>
          </a:xfrm>
          <a:prstGeom prst="rect">
            <a:avLst/>
          </a:prstGeom>
          <a:ln>
            <a:solidFill>
              <a:schemeClr val="tx1"/>
            </a:solidFill>
          </a:ln>
          <a:effectLst>
            <a:outerShdw blurRad="63500" dist="63500" dir="2700000" algn="tl" rotWithShape="0">
              <a:srgbClr val="000000">
                <a:alpha val="50000"/>
              </a:srgbClr>
            </a:outerShdw>
          </a:effectLst>
        </p:spPr>
      </p:pic>
      <p:pic>
        <p:nvPicPr>
          <p:cNvPr id="21" name="Picture 20"/>
          <p:cNvPicPr>
            <a:picLocks noChangeAspect="1"/>
          </p:cNvPicPr>
          <p:nvPr/>
        </p:nvPicPr>
        <p:blipFill>
          <a:blip r:embed="rId6"/>
          <a:srcRect l="15000" r="20000"/>
          <a:stretch>
            <a:fillRect/>
          </a:stretch>
        </p:blipFill>
        <p:spPr>
          <a:xfrm>
            <a:off x="7467600" y="1489873"/>
            <a:ext cx="1187179" cy="1826429"/>
          </a:xfrm>
          <a:prstGeom prst="rect">
            <a:avLst/>
          </a:prstGeom>
          <a:ln>
            <a:solidFill>
              <a:schemeClr val="tx1"/>
            </a:solidFill>
          </a:ln>
          <a:effectLst>
            <a:outerShdw blurRad="63500" dist="63500" dir="2700000" algn="tl" rotWithShape="0">
              <a:srgbClr val="000000">
                <a:alpha val="50000"/>
              </a:srgbClr>
            </a:outerShdw>
          </a:effectLst>
        </p:spPr>
      </p:pic>
      <p:pic>
        <p:nvPicPr>
          <p:cNvPr id="22" name="Picture 21"/>
          <p:cNvPicPr>
            <a:picLocks noChangeAspect="1"/>
          </p:cNvPicPr>
          <p:nvPr/>
        </p:nvPicPr>
        <p:blipFill>
          <a:blip r:embed="rId6"/>
          <a:stretch>
            <a:fillRect/>
          </a:stretch>
        </p:blipFill>
        <p:spPr>
          <a:xfrm>
            <a:off x="-10363200" y="-8458385"/>
            <a:ext cx="914400" cy="914400"/>
          </a:xfrm>
          <a:prstGeom prst="rect">
            <a:avLst/>
          </a:prstGeom>
        </p:spPr>
      </p:pic>
      <p:pic>
        <p:nvPicPr>
          <p:cNvPr id="23" name="Picture 22"/>
          <p:cNvPicPr>
            <a:picLocks noChangeAspect="1"/>
          </p:cNvPicPr>
          <p:nvPr/>
        </p:nvPicPr>
        <p:blipFill>
          <a:blip r:embed="rId7"/>
          <a:srcRect l="19313" r="23156"/>
          <a:stretch>
            <a:fillRect/>
          </a:stretch>
        </p:blipFill>
        <p:spPr>
          <a:xfrm>
            <a:off x="5715000" y="1489873"/>
            <a:ext cx="1195237" cy="1826429"/>
          </a:xfrm>
          <a:prstGeom prst="rect">
            <a:avLst/>
          </a:prstGeom>
          <a:ln>
            <a:solidFill>
              <a:schemeClr val="tx1"/>
            </a:solidFill>
          </a:ln>
          <a:effectLst>
            <a:outerShdw blurRad="63500" dist="63500" dir="2700000" algn="tl" rotWithShape="0">
              <a:srgbClr val="000000">
                <a:alpha val="50000"/>
              </a:srgbClr>
            </a:outerShdw>
          </a:effectLst>
        </p:spPr>
      </p:pic>
      <p:sp>
        <p:nvSpPr>
          <p:cNvPr id="24" name="TextBox 23"/>
          <p:cNvSpPr txBox="1"/>
          <p:nvPr/>
        </p:nvSpPr>
        <p:spPr>
          <a:xfrm>
            <a:off x="805384" y="1028208"/>
            <a:ext cx="718616" cy="461665"/>
          </a:xfrm>
          <a:prstGeom prst="rect">
            <a:avLst/>
          </a:prstGeom>
          <a:noFill/>
        </p:spPr>
        <p:txBody>
          <a:bodyPr wrap="none" rtlCol="0">
            <a:spAutoFit/>
          </a:bodyPr>
          <a:lstStyle/>
          <a:p>
            <a:r>
              <a:rPr lang="en-US" sz="2400" b="1" dirty="0" smtClean="0"/>
              <a:t>Skin</a:t>
            </a:r>
            <a:endParaRPr lang="en-US" sz="2400" b="1" dirty="0"/>
          </a:p>
        </p:txBody>
      </p:sp>
      <p:sp>
        <p:nvSpPr>
          <p:cNvPr id="25" name="TextBox 24"/>
          <p:cNvSpPr txBox="1"/>
          <p:nvPr/>
        </p:nvSpPr>
        <p:spPr>
          <a:xfrm>
            <a:off x="2228596" y="1045558"/>
            <a:ext cx="1352804" cy="461665"/>
          </a:xfrm>
          <a:prstGeom prst="rect">
            <a:avLst/>
          </a:prstGeom>
          <a:noFill/>
        </p:spPr>
        <p:txBody>
          <a:bodyPr wrap="none" rtlCol="0">
            <a:spAutoFit/>
          </a:bodyPr>
          <a:lstStyle/>
          <a:p>
            <a:r>
              <a:rPr lang="en-US" sz="2400" b="1" dirty="0" smtClean="0"/>
              <a:t>Swimsuit</a:t>
            </a:r>
            <a:endParaRPr lang="en-US" sz="2400" b="1" dirty="0"/>
          </a:p>
        </p:txBody>
      </p:sp>
      <p:sp>
        <p:nvSpPr>
          <p:cNvPr id="26" name="TextBox 25"/>
          <p:cNvSpPr txBox="1"/>
          <p:nvPr/>
        </p:nvSpPr>
        <p:spPr>
          <a:xfrm>
            <a:off x="4241805" y="1041093"/>
            <a:ext cx="787395" cy="461665"/>
          </a:xfrm>
          <a:prstGeom prst="rect">
            <a:avLst/>
          </a:prstGeom>
          <a:noFill/>
        </p:spPr>
        <p:txBody>
          <a:bodyPr wrap="none" rtlCol="0">
            <a:spAutoFit/>
          </a:bodyPr>
          <a:lstStyle/>
          <a:p>
            <a:r>
              <a:rPr lang="en-US" sz="2400" b="1" dirty="0" smtClean="0"/>
              <a:t>Shirt</a:t>
            </a:r>
            <a:endParaRPr lang="en-US" sz="2400" b="1" dirty="0"/>
          </a:p>
        </p:txBody>
      </p:sp>
      <p:sp>
        <p:nvSpPr>
          <p:cNvPr id="27" name="TextBox 26"/>
          <p:cNvSpPr txBox="1"/>
          <p:nvPr/>
        </p:nvSpPr>
        <p:spPr>
          <a:xfrm>
            <a:off x="6012238" y="1041093"/>
            <a:ext cx="769562" cy="461665"/>
          </a:xfrm>
          <a:prstGeom prst="rect">
            <a:avLst/>
          </a:prstGeom>
          <a:noFill/>
        </p:spPr>
        <p:txBody>
          <a:bodyPr wrap="none" rtlCol="0">
            <a:spAutoFit/>
          </a:bodyPr>
          <a:lstStyle/>
          <a:p>
            <a:r>
              <a:rPr lang="en-US" sz="2400" b="1" dirty="0" smtClean="0"/>
              <a:t>Skirt</a:t>
            </a:r>
            <a:endParaRPr lang="en-US" sz="2400" b="1" dirty="0"/>
          </a:p>
        </p:txBody>
      </p:sp>
      <p:sp>
        <p:nvSpPr>
          <p:cNvPr id="28" name="TextBox 27"/>
          <p:cNvSpPr txBox="1"/>
          <p:nvPr/>
        </p:nvSpPr>
        <p:spPr>
          <a:xfrm>
            <a:off x="7714795" y="1045558"/>
            <a:ext cx="819605" cy="461665"/>
          </a:xfrm>
          <a:prstGeom prst="rect">
            <a:avLst/>
          </a:prstGeom>
          <a:noFill/>
        </p:spPr>
        <p:txBody>
          <a:bodyPr wrap="none" rtlCol="0">
            <a:spAutoFit/>
          </a:bodyPr>
          <a:lstStyle/>
          <a:p>
            <a:r>
              <a:rPr lang="en-US" sz="2400" b="1" dirty="0" smtClean="0"/>
              <a:t>Cape</a:t>
            </a:r>
            <a:endParaRPr lang="en-US" sz="2400" b="1" dirty="0"/>
          </a:p>
        </p:txBody>
      </p:sp>
      <p:sp>
        <p:nvSpPr>
          <p:cNvPr id="29" name="TextBox 28"/>
          <p:cNvSpPr txBox="1"/>
          <p:nvPr/>
        </p:nvSpPr>
        <p:spPr>
          <a:xfrm>
            <a:off x="457200" y="4213022"/>
            <a:ext cx="1719491"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smtClean="0">
                <a:solidFill>
                  <a:schemeClr val="tx1"/>
                </a:solidFill>
              </a:rPr>
              <a:t>Data-Driven</a:t>
            </a:r>
          </a:p>
          <a:p>
            <a:pPr algn="ctr"/>
            <a:r>
              <a:rPr lang="en-US" sz="2400" b="1" dirty="0" smtClean="0">
                <a:solidFill>
                  <a:schemeClr val="tx1"/>
                </a:solidFill>
              </a:rPr>
              <a:t>Method</a:t>
            </a:r>
          </a:p>
        </p:txBody>
      </p:sp>
      <p:sp>
        <p:nvSpPr>
          <p:cNvPr id="30" name="TextBox 29"/>
          <p:cNvSpPr txBox="1"/>
          <p:nvPr/>
        </p:nvSpPr>
        <p:spPr>
          <a:xfrm>
            <a:off x="6858000" y="4213022"/>
            <a:ext cx="1719491"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b="1" dirty="0" smtClean="0">
                <a:solidFill>
                  <a:schemeClr val="tx1"/>
                </a:solidFill>
              </a:rPr>
              <a:t>Cloth Simulation</a:t>
            </a:r>
          </a:p>
        </p:txBody>
      </p:sp>
      <p:sp>
        <p:nvSpPr>
          <p:cNvPr id="32" name="TextBox 31"/>
          <p:cNvSpPr txBox="1"/>
          <p:nvPr/>
        </p:nvSpPr>
        <p:spPr>
          <a:xfrm>
            <a:off x="76200" y="5002823"/>
            <a:ext cx="2610010" cy="1323439"/>
          </a:xfrm>
          <a:prstGeom prst="rect">
            <a:avLst/>
          </a:prstGeom>
          <a:noFill/>
        </p:spPr>
        <p:txBody>
          <a:bodyPr wrap="none" rtlCol="0">
            <a:spAutoFit/>
          </a:bodyPr>
          <a:lstStyle/>
          <a:p>
            <a:pPr algn="ctr"/>
            <a:r>
              <a:rPr lang="en-US" sz="2200" dirty="0" smtClean="0"/>
              <a:t>For example:</a:t>
            </a:r>
          </a:p>
          <a:p>
            <a:pPr algn="ctr"/>
            <a:r>
              <a:rPr lang="en-US" dirty="0" smtClean="0"/>
              <a:t>[Allen et al. 2002]</a:t>
            </a:r>
          </a:p>
          <a:p>
            <a:r>
              <a:rPr lang="en-US" dirty="0" smtClean="0"/>
              <a:t>[Mohr and </a:t>
            </a:r>
            <a:r>
              <a:rPr lang="en-US" dirty="0" err="1" smtClean="0"/>
              <a:t>Gleicher</a:t>
            </a:r>
            <a:r>
              <a:rPr lang="en-US" dirty="0" smtClean="0"/>
              <a:t> 2003]</a:t>
            </a:r>
          </a:p>
          <a:p>
            <a:endParaRPr lang="en-US" sz="2200" dirty="0" smtClean="0"/>
          </a:p>
        </p:txBody>
      </p:sp>
      <p:cxnSp>
        <p:nvCxnSpPr>
          <p:cNvPr id="42" name="Straight Arrow Connector 41"/>
          <p:cNvCxnSpPr/>
          <p:nvPr/>
        </p:nvCxnSpPr>
        <p:spPr>
          <a:xfrm rot="16200000" flipV="1">
            <a:off x="1081035" y="3922458"/>
            <a:ext cx="58112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16200000" flipV="1">
            <a:off x="7424233" y="3922459"/>
            <a:ext cx="58112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76600" y="4040024"/>
            <a:ext cx="2538595" cy="138499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smtClean="0">
                <a:solidFill>
                  <a:schemeClr val="tx1"/>
                </a:solidFill>
              </a:rPr>
              <a:t>Realism?</a:t>
            </a:r>
          </a:p>
          <a:p>
            <a:pPr algn="ctr"/>
            <a:r>
              <a:rPr lang="en-US" sz="2800" b="1" dirty="0" smtClean="0">
                <a:solidFill>
                  <a:schemeClr val="tx1"/>
                </a:solidFill>
              </a:rPr>
              <a:t>Efficiency?</a:t>
            </a:r>
          </a:p>
          <a:p>
            <a:pPr algn="ctr"/>
            <a:r>
              <a:rPr lang="en-US" sz="2800" b="1" dirty="0" smtClean="0">
                <a:solidFill>
                  <a:schemeClr val="tx1"/>
                </a:solidFill>
              </a:rPr>
              <a:t>Generality?</a:t>
            </a:r>
            <a:endParaRPr lang="en-US" sz="4800" b="1" dirty="0" smtClean="0">
              <a:solidFill>
                <a:schemeClr val="tx1"/>
              </a:solidFill>
            </a:endParaRPr>
          </a:p>
        </p:txBody>
      </p:sp>
      <p:sp>
        <p:nvSpPr>
          <p:cNvPr id="33" name="TextBox 32"/>
          <p:cNvSpPr txBox="1"/>
          <p:nvPr/>
        </p:nvSpPr>
        <p:spPr>
          <a:xfrm>
            <a:off x="6412397" y="5002823"/>
            <a:ext cx="2479846" cy="984885"/>
          </a:xfrm>
          <a:prstGeom prst="rect">
            <a:avLst/>
          </a:prstGeom>
          <a:noFill/>
        </p:spPr>
        <p:txBody>
          <a:bodyPr wrap="none" rtlCol="0">
            <a:spAutoFit/>
          </a:bodyPr>
          <a:lstStyle/>
          <a:p>
            <a:pPr algn="ctr"/>
            <a:r>
              <a:rPr lang="en-US" sz="2200" dirty="0" smtClean="0"/>
              <a:t>For example:</a:t>
            </a:r>
          </a:p>
          <a:p>
            <a:pPr algn="ctr"/>
            <a:r>
              <a:rPr lang="en-US" dirty="0" smtClean="0"/>
              <a:t>[</a:t>
            </a:r>
            <a:r>
              <a:rPr lang="en-US" dirty="0" err="1" smtClean="0"/>
              <a:t>Baraff</a:t>
            </a:r>
            <a:r>
              <a:rPr lang="en-US" dirty="0" smtClean="0"/>
              <a:t> and </a:t>
            </a:r>
            <a:r>
              <a:rPr lang="en-US" dirty="0" err="1" smtClean="0"/>
              <a:t>Witkin</a:t>
            </a:r>
            <a:r>
              <a:rPr lang="en-US" dirty="0" smtClean="0"/>
              <a:t> 1998]</a:t>
            </a:r>
          </a:p>
          <a:p>
            <a:pPr algn="ctr"/>
            <a:r>
              <a:rPr lang="en-US" dirty="0" smtClean="0"/>
              <a:t>[</a:t>
            </a:r>
            <a:r>
              <a:rPr lang="en-US" dirty="0" err="1" smtClean="0"/>
              <a:t>Bridson</a:t>
            </a:r>
            <a:r>
              <a:rPr lang="en-US" dirty="0" smtClean="0"/>
              <a:t> et al. 2002]</a:t>
            </a:r>
            <a:endParaRPr lang="en-US" dirty="0"/>
          </a:p>
        </p:txBody>
      </p:sp>
      <p:sp>
        <p:nvSpPr>
          <p:cNvPr id="3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3</a:t>
            </a:fld>
            <a:endParaRPr 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31"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296400" cy="1143000"/>
          </a:xfrm>
        </p:spPr>
        <p:txBody>
          <a:bodyPr>
            <a:normAutofit/>
          </a:bodyPr>
          <a:lstStyle/>
          <a:p>
            <a:r>
              <a:rPr lang="en-US" sz="4000" b="1" dirty="0" smtClean="0"/>
              <a:t>Principle I: Poses decide cloth wrinkles.</a:t>
            </a:r>
            <a:endParaRPr lang="en-US" sz="4000" b="1" dirty="0"/>
          </a:p>
        </p:txBody>
      </p:sp>
      <p:sp>
        <p:nvSpPr>
          <p:cNvPr id="26" name="TextBox 25"/>
          <p:cNvSpPr txBox="1"/>
          <p:nvPr/>
        </p:nvSpPr>
        <p:spPr>
          <a:xfrm>
            <a:off x="1785709" y="5483664"/>
            <a:ext cx="2590800" cy="4924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600" dirty="0" smtClean="0">
                <a:solidFill>
                  <a:schemeClr val="tx1"/>
                </a:solidFill>
              </a:rPr>
              <a:t>Coarse Dynamics</a:t>
            </a:r>
          </a:p>
        </p:txBody>
      </p:sp>
      <p:sp>
        <p:nvSpPr>
          <p:cNvPr id="29" name="TextBox 28"/>
          <p:cNvSpPr txBox="1"/>
          <p:nvPr/>
        </p:nvSpPr>
        <p:spPr>
          <a:xfrm>
            <a:off x="1785709" y="4191000"/>
            <a:ext cx="2590800" cy="49244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rtlCol="0">
            <a:spAutoFit/>
          </a:bodyPr>
          <a:lstStyle/>
          <a:p>
            <a:pPr algn="ctr"/>
            <a:r>
              <a:rPr lang="en-US" sz="2600" dirty="0" smtClean="0">
                <a:solidFill>
                  <a:schemeClr val="tx1"/>
                </a:solidFill>
              </a:rPr>
              <a:t>Fine Wrinkles</a:t>
            </a:r>
          </a:p>
        </p:txBody>
      </p:sp>
      <p:sp>
        <p:nvSpPr>
          <p:cNvPr id="31" name="TextBox 30"/>
          <p:cNvSpPr txBox="1"/>
          <p:nvPr/>
        </p:nvSpPr>
        <p:spPr>
          <a:xfrm>
            <a:off x="5671909" y="4670048"/>
            <a:ext cx="1719491" cy="89255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600" dirty="0" smtClean="0">
                <a:solidFill>
                  <a:schemeClr val="tx1"/>
                </a:solidFill>
              </a:rPr>
              <a:t>Clothing Animation</a:t>
            </a:r>
          </a:p>
        </p:txBody>
      </p:sp>
      <p:pic>
        <p:nvPicPr>
          <p:cNvPr id="13" name="Picture 12" descr="Picture 1.png"/>
          <p:cNvPicPr>
            <a:picLocks noChangeAspect="1"/>
          </p:cNvPicPr>
          <p:nvPr/>
        </p:nvPicPr>
        <p:blipFill>
          <a:blip r:embed="rId4"/>
          <a:srcRect l="8333" t="18761" r="8590" b="44338"/>
          <a:stretch>
            <a:fillRect/>
          </a:stretch>
        </p:blipFill>
        <p:spPr>
          <a:xfrm>
            <a:off x="-13648" y="1195316"/>
            <a:ext cx="9144000" cy="2538484"/>
          </a:xfrm>
          <a:prstGeom prst="rect">
            <a:avLst/>
          </a:prstGeom>
          <a:ln>
            <a:solidFill>
              <a:schemeClr val="tx1"/>
            </a:solidFill>
          </a:ln>
          <a:effectLst>
            <a:outerShdw blurRad="50800" dist="38100" dir="2700000" algn="tl" rotWithShape="0">
              <a:prstClr val="black">
                <a:alpha val="40000"/>
              </a:prstClr>
            </a:outerShdw>
          </a:effectLst>
        </p:spPr>
      </p:pic>
      <p:cxnSp>
        <p:nvCxnSpPr>
          <p:cNvPr id="21" name="Elbow Connector 20"/>
          <p:cNvCxnSpPr>
            <a:stCxn id="26" idx="3"/>
            <a:endCxn id="31" idx="1"/>
          </p:cNvCxnSpPr>
          <p:nvPr/>
        </p:nvCxnSpPr>
        <p:spPr>
          <a:xfrm flipV="1">
            <a:off x="4376509" y="5116324"/>
            <a:ext cx="1295400" cy="613562"/>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9" idx="3"/>
            <a:endCxn id="31" idx="1"/>
          </p:cNvCxnSpPr>
          <p:nvPr/>
        </p:nvCxnSpPr>
        <p:spPr>
          <a:xfrm>
            <a:off x="4376509" y="4437222"/>
            <a:ext cx="1295400" cy="679102"/>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4</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sz="4000" b="1" dirty="0" smtClean="0"/>
              <a:t>Principle II: Wrinkles are similar.</a:t>
            </a:r>
            <a:endParaRPr lang="en-US" sz="4000" b="1" dirty="0"/>
          </a:p>
        </p:txBody>
      </p:sp>
      <p:sp>
        <p:nvSpPr>
          <p:cNvPr id="21" name="TextBox 20"/>
          <p:cNvSpPr txBox="1"/>
          <p:nvPr/>
        </p:nvSpPr>
        <p:spPr>
          <a:xfrm>
            <a:off x="5595709" y="4731429"/>
            <a:ext cx="1719491" cy="8925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smtClean="0">
                <a:solidFill>
                  <a:schemeClr val="tx1"/>
                </a:solidFill>
              </a:rPr>
              <a:t>Fine Wrinkles</a:t>
            </a:r>
          </a:p>
        </p:txBody>
      </p:sp>
      <p:sp>
        <p:nvSpPr>
          <p:cNvPr id="11" name="Can 10"/>
          <p:cNvSpPr/>
          <p:nvPr/>
        </p:nvSpPr>
        <p:spPr>
          <a:xfrm>
            <a:off x="1905000" y="4191000"/>
            <a:ext cx="1828800" cy="204258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solidFill>
                  <a:srgbClr val="0D0D0D"/>
                </a:solidFill>
              </a:rPr>
              <a:t>Wrinkle</a:t>
            </a:r>
          </a:p>
          <a:p>
            <a:pPr algn="ctr"/>
            <a:r>
              <a:rPr lang="en-US" sz="3200" dirty="0" smtClean="0">
                <a:solidFill>
                  <a:srgbClr val="0D0D0D"/>
                </a:solidFill>
              </a:rPr>
              <a:t> Database</a:t>
            </a:r>
            <a:endParaRPr lang="en-US" sz="3200" dirty="0">
              <a:solidFill>
                <a:srgbClr val="0D0D0D"/>
              </a:solidFill>
            </a:endParaRPr>
          </a:p>
        </p:txBody>
      </p:sp>
      <p:pic>
        <p:nvPicPr>
          <p:cNvPr id="15" name="Picture 14" descr="green.jpg"/>
          <p:cNvPicPr>
            <a:picLocks noChangeAspect="1"/>
          </p:cNvPicPr>
          <p:nvPr/>
        </p:nvPicPr>
        <p:blipFill>
          <a:blip r:embed="rId4"/>
          <a:srcRect t="4324"/>
          <a:stretch>
            <a:fillRect/>
          </a:stretch>
        </p:blipFill>
        <p:spPr>
          <a:xfrm>
            <a:off x="6056048" y="1143000"/>
            <a:ext cx="2325952" cy="2604893"/>
          </a:xfrm>
          <a:prstGeom prst="rect">
            <a:avLst/>
          </a:prstGeom>
          <a:solidFill>
            <a:schemeClr val="tx1"/>
          </a:solidFill>
          <a:ln>
            <a:solidFill>
              <a:schemeClr val="tx1"/>
            </a:solidFill>
          </a:ln>
          <a:effectLst>
            <a:outerShdw blurRad="50800" dist="63500" dir="2700000" algn="tl" rotWithShape="0">
              <a:srgbClr val="000000">
                <a:alpha val="50000"/>
              </a:srgbClr>
            </a:outerShdw>
          </a:effectLst>
        </p:spPr>
      </p:pic>
      <p:pic>
        <p:nvPicPr>
          <p:cNvPr id="18" name="Picture 17" descr="red.jpg"/>
          <p:cNvPicPr>
            <a:picLocks noChangeAspect="1"/>
          </p:cNvPicPr>
          <p:nvPr/>
        </p:nvPicPr>
        <p:blipFill>
          <a:blip r:embed="rId5"/>
          <a:srcRect t="4324"/>
          <a:stretch>
            <a:fillRect/>
          </a:stretch>
        </p:blipFill>
        <p:spPr>
          <a:xfrm>
            <a:off x="3330013" y="1143000"/>
            <a:ext cx="2384987" cy="2604893"/>
          </a:xfrm>
          <a:prstGeom prst="rect">
            <a:avLst/>
          </a:prstGeom>
          <a:solidFill>
            <a:schemeClr val="tx1"/>
          </a:solidFill>
          <a:ln>
            <a:solidFill>
              <a:schemeClr val="tx1"/>
            </a:solidFill>
          </a:ln>
          <a:effectLst>
            <a:outerShdw blurRad="50800" dist="63500" dir="2700000" algn="tl" rotWithShape="0">
              <a:srgbClr val="000000">
                <a:alpha val="50000"/>
              </a:srgbClr>
            </a:outerShdw>
          </a:effectLst>
        </p:spPr>
      </p:pic>
      <p:pic>
        <p:nvPicPr>
          <p:cNvPr id="19" name="Picture 18" descr="blue.jpg"/>
          <p:cNvPicPr>
            <a:picLocks noChangeAspect="1"/>
          </p:cNvPicPr>
          <p:nvPr/>
        </p:nvPicPr>
        <p:blipFill>
          <a:blip r:embed="rId6"/>
          <a:srcRect t="4394" b="1917"/>
          <a:stretch>
            <a:fillRect/>
          </a:stretch>
        </p:blipFill>
        <p:spPr>
          <a:xfrm>
            <a:off x="533400" y="1143000"/>
            <a:ext cx="2436316" cy="2604893"/>
          </a:xfrm>
          <a:prstGeom prst="rect">
            <a:avLst/>
          </a:prstGeom>
          <a:solidFill>
            <a:schemeClr val="tx1"/>
          </a:solidFill>
          <a:ln>
            <a:solidFill>
              <a:schemeClr val="tx1"/>
            </a:solidFill>
          </a:ln>
          <a:effectLst>
            <a:outerShdw blurRad="50800" dist="63500" dir="2700000" algn="tl" rotWithShape="0">
              <a:srgbClr val="000000">
                <a:alpha val="50000"/>
              </a:srgbClr>
            </a:outerShdw>
          </a:effectLst>
        </p:spPr>
      </p:pic>
      <p:cxnSp>
        <p:nvCxnSpPr>
          <p:cNvPr id="20" name="Straight Arrow Connector 19"/>
          <p:cNvCxnSpPr>
            <a:stCxn id="11" idx="4"/>
          </p:cNvCxnSpPr>
          <p:nvPr/>
        </p:nvCxnSpPr>
        <p:spPr>
          <a:xfrm>
            <a:off x="3733800" y="5212291"/>
            <a:ext cx="1861909"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62400" y="4785781"/>
            <a:ext cx="1388906" cy="430887"/>
          </a:xfrm>
          <a:prstGeom prst="rect">
            <a:avLst/>
          </a:prstGeom>
          <a:noFill/>
        </p:spPr>
        <p:txBody>
          <a:bodyPr wrap="none" rtlCol="0">
            <a:spAutoFit/>
          </a:bodyPr>
          <a:lstStyle/>
          <a:p>
            <a:r>
              <a:rPr lang="en-US" sz="2200" dirty="0" smtClean="0"/>
              <a:t>Synthesize</a:t>
            </a:r>
            <a:endParaRPr lang="en-US" sz="2200" dirty="0"/>
          </a:p>
        </p:txBody>
      </p:sp>
      <p:sp>
        <p:nvSpPr>
          <p:cNvPr id="25"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5</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rmAutofit fontScale="90000"/>
          </a:bodyPr>
          <a:lstStyle/>
          <a:p>
            <a:r>
              <a:rPr lang="en-US" b="1" dirty="0" smtClean="0"/>
              <a:t>Principle III: Wrinkles are affected locally.</a:t>
            </a:r>
            <a:endParaRPr lang="en-US" dirty="0"/>
          </a:p>
        </p:txBody>
      </p:sp>
      <p:sp>
        <p:nvSpPr>
          <p:cNvPr id="11" name="Can 10"/>
          <p:cNvSpPr/>
          <p:nvPr/>
        </p:nvSpPr>
        <p:spPr>
          <a:xfrm>
            <a:off x="685800" y="4460557"/>
            <a:ext cx="7772400" cy="152400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200" dirty="0">
              <a:solidFill>
                <a:srgbClr val="0D0D0D"/>
              </a:solidFill>
            </a:endParaRPr>
          </a:p>
        </p:txBody>
      </p:sp>
      <p:sp>
        <p:nvSpPr>
          <p:cNvPr id="10" name="Can 9"/>
          <p:cNvSpPr/>
          <p:nvPr/>
        </p:nvSpPr>
        <p:spPr>
          <a:xfrm>
            <a:off x="2362200" y="5070157"/>
            <a:ext cx="1396342"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sp>
        <p:nvSpPr>
          <p:cNvPr id="9" name="Can 8"/>
          <p:cNvSpPr/>
          <p:nvPr/>
        </p:nvSpPr>
        <p:spPr>
          <a:xfrm>
            <a:off x="838200" y="4917757"/>
            <a:ext cx="1396342"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15" name="Can 14"/>
          <p:cNvSpPr/>
          <p:nvPr/>
        </p:nvSpPr>
        <p:spPr>
          <a:xfrm>
            <a:off x="3886200" y="5146357"/>
            <a:ext cx="1396342"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18" name="Can 17"/>
          <p:cNvSpPr/>
          <p:nvPr/>
        </p:nvSpPr>
        <p:spPr>
          <a:xfrm>
            <a:off x="6934200" y="4917757"/>
            <a:ext cx="1396342"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Knee</a:t>
            </a:r>
            <a:endParaRPr lang="en-US" sz="2400" dirty="0">
              <a:solidFill>
                <a:srgbClr val="0D0D0D"/>
              </a:solidFill>
            </a:endParaRPr>
          </a:p>
        </p:txBody>
      </p:sp>
      <p:sp>
        <p:nvSpPr>
          <p:cNvPr id="13" name="Can 12"/>
          <p:cNvSpPr/>
          <p:nvPr/>
        </p:nvSpPr>
        <p:spPr>
          <a:xfrm>
            <a:off x="5410200" y="5070157"/>
            <a:ext cx="1396342"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Hip</a:t>
            </a:r>
            <a:endParaRPr lang="en-US" sz="2400" dirty="0">
              <a:solidFill>
                <a:srgbClr val="0D0D0D"/>
              </a:solidFill>
            </a:endParaRPr>
          </a:p>
        </p:txBody>
      </p:sp>
      <p:sp>
        <p:nvSpPr>
          <p:cNvPr id="19" name="TextBox 18"/>
          <p:cNvSpPr txBox="1"/>
          <p:nvPr/>
        </p:nvSpPr>
        <p:spPr>
          <a:xfrm>
            <a:off x="3298292" y="5984557"/>
            <a:ext cx="2569108" cy="492443"/>
          </a:xfrm>
          <a:prstGeom prst="rect">
            <a:avLst/>
          </a:prstGeom>
          <a:noFill/>
        </p:spPr>
        <p:txBody>
          <a:bodyPr wrap="none" rtlCol="0">
            <a:spAutoFit/>
          </a:bodyPr>
          <a:lstStyle/>
          <a:p>
            <a:pPr algn="ctr"/>
            <a:r>
              <a:rPr lang="en-US" sz="2600" dirty="0" smtClean="0"/>
              <a:t>Wrinkle Database </a:t>
            </a:r>
          </a:p>
        </p:txBody>
      </p:sp>
      <p:pic>
        <p:nvPicPr>
          <p:cNvPr id="20" name="Picture 19" descr="IMG_4178.JPG"/>
          <p:cNvPicPr>
            <a:picLocks noChangeAspect="1"/>
          </p:cNvPicPr>
          <p:nvPr/>
        </p:nvPicPr>
        <p:blipFill>
          <a:blip r:embed="rId4"/>
          <a:stretch>
            <a:fillRect/>
          </a:stretch>
        </p:blipFill>
        <p:spPr>
          <a:xfrm>
            <a:off x="1272785" y="990600"/>
            <a:ext cx="6575815" cy="1676400"/>
          </a:xfrm>
          <a:prstGeom prst="rect">
            <a:avLst/>
          </a:prstGeom>
          <a:ln>
            <a:noFill/>
          </a:ln>
          <a:effectLst>
            <a:outerShdw blurRad="50800" dist="38100" dir="2700000" algn="tl" rotWithShape="0">
              <a:srgbClr val="000000">
                <a:alpha val="50000"/>
              </a:srgbClr>
            </a:outerShdw>
          </a:effectLst>
        </p:spPr>
      </p:pic>
      <p:pic>
        <p:nvPicPr>
          <p:cNvPr id="22" name="Picture 21" descr="IMG_4180.JPG"/>
          <p:cNvPicPr>
            <a:picLocks noChangeAspect="1"/>
          </p:cNvPicPr>
          <p:nvPr/>
        </p:nvPicPr>
        <p:blipFill>
          <a:blip r:embed="rId5"/>
          <a:stretch>
            <a:fillRect/>
          </a:stretch>
        </p:blipFill>
        <p:spPr>
          <a:xfrm>
            <a:off x="1272784" y="2644385"/>
            <a:ext cx="6575815" cy="1546615"/>
          </a:xfrm>
          <a:prstGeom prst="rect">
            <a:avLst/>
          </a:prstGeom>
          <a:ln>
            <a:noFill/>
          </a:ln>
          <a:effectLst>
            <a:outerShdw blurRad="50800" dist="38100" dir="2700000" algn="tl" rotWithShape="0">
              <a:srgbClr val="000000">
                <a:alpha val="50000"/>
              </a:srgbClr>
            </a:outerShdw>
          </a:effectLst>
        </p:spPr>
      </p:pic>
      <p:sp>
        <p:nvSpPr>
          <p:cNvPr id="14"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6</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5" grpId="0" animBg="1"/>
      <p:bldP spid="18" grpId="0" animBg="1"/>
      <p:bldP spid="13"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b="1" dirty="0" smtClean="0"/>
              <a:t>System Pipeline</a:t>
            </a:r>
            <a:endParaRPr lang="en-US" b="1" dirty="0"/>
          </a:p>
        </p:txBody>
      </p:sp>
      <p:sp>
        <p:nvSpPr>
          <p:cNvPr id="22" name="TextBox 21"/>
          <p:cNvSpPr txBox="1"/>
          <p:nvPr/>
        </p:nvSpPr>
        <p:spPr>
          <a:xfrm>
            <a:off x="2612492" y="4940592"/>
            <a:ext cx="1719491" cy="89255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600" dirty="0" smtClean="0">
                <a:solidFill>
                  <a:schemeClr val="tx1"/>
                </a:solidFill>
              </a:rPr>
              <a:t>Coarse Simulation</a:t>
            </a:r>
          </a:p>
        </p:txBody>
      </p:sp>
      <p:pic>
        <p:nvPicPr>
          <p:cNvPr id="32" name="Picture 31" descr="chest.bmp"/>
          <p:cNvPicPr>
            <a:picLocks noChangeAspect="1"/>
          </p:cNvPicPr>
          <p:nvPr/>
        </p:nvPicPr>
        <p:blipFill>
          <a:blip r:embed="rId4"/>
          <a:stretch>
            <a:fillRect/>
          </a:stretch>
        </p:blipFill>
        <p:spPr>
          <a:xfrm>
            <a:off x="3756075" y="3690653"/>
            <a:ext cx="1752017" cy="852613"/>
          </a:xfrm>
          <a:prstGeom prst="rect">
            <a:avLst/>
          </a:prstGeom>
        </p:spPr>
      </p:pic>
      <p:pic>
        <p:nvPicPr>
          <p:cNvPr id="33" name="Picture 32" descr="lshoulder.bmp"/>
          <p:cNvPicPr>
            <a:picLocks noChangeAspect="1"/>
          </p:cNvPicPr>
          <p:nvPr/>
        </p:nvPicPr>
        <p:blipFill>
          <a:blip r:embed="rId5"/>
          <a:stretch>
            <a:fillRect/>
          </a:stretch>
        </p:blipFill>
        <p:spPr>
          <a:xfrm>
            <a:off x="3755493" y="2380840"/>
            <a:ext cx="1730908" cy="852613"/>
          </a:xfrm>
          <a:prstGeom prst="rect">
            <a:avLst/>
          </a:prstGeom>
        </p:spPr>
      </p:pic>
      <p:pic>
        <p:nvPicPr>
          <p:cNvPr id="31" name="Picture 30" descr="larm.bmp"/>
          <p:cNvPicPr>
            <a:picLocks noChangeAspect="1"/>
          </p:cNvPicPr>
          <p:nvPr/>
        </p:nvPicPr>
        <p:blipFill>
          <a:blip r:embed="rId6"/>
          <a:stretch>
            <a:fillRect/>
          </a:stretch>
        </p:blipFill>
        <p:spPr>
          <a:xfrm>
            <a:off x="3707345" y="1285352"/>
            <a:ext cx="1648347" cy="939281"/>
          </a:xfrm>
          <a:prstGeom prst="rect">
            <a:avLst/>
          </a:prstGeom>
          <a:ln>
            <a:noFill/>
          </a:ln>
        </p:spPr>
      </p:pic>
      <p:sp>
        <p:nvSpPr>
          <p:cNvPr id="30" name="TextBox 29"/>
          <p:cNvSpPr txBox="1"/>
          <p:nvPr/>
        </p:nvSpPr>
        <p:spPr>
          <a:xfrm rot="5400000">
            <a:off x="2446411" y="3099434"/>
            <a:ext cx="531353" cy="677108"/>
          </a:xfrm>
          <a:prstGeom prst="rect">
            <a:avLst/>
          </a:prstGeom>
          <a:noFill/>
        </p:spPr>
        <p:txBody>
          <a:bodyPr wrap="none" rtlCol="0">
            <a:spAutoFit/>
          </a:bodyPr>
          <a:lstStyle/>
          <a:p>
            <a:r>
              <a:rPr lang="en-US" sz="3800" b="1" dirty="0" smtClean="0"/>
              <a:t>…</a:t>
            </a:r>
            <a:endParaRPr lang="en-US" sz="3800" b="1" dirty="0"/>
          </a:p>
        </p:txBody>
      </p:sp>
      <p:sp>
        <p:nvSpPr>
          <p:cNvPr id="34" name="Oval 33"/>
          <p:cNvSpPr/>
          <p:nvPr/>
        </p:nvSpPr>
        <p:spPr>
          <a:xfrm>
            <a:off x="4954072" y="1513952"/>
            <a:ext cx="477819" cy="73914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403191" y="2300834"/>
            <a:ext cx="630219" cy="65532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67200" y="3658196"/>
            <a:ext cx="630219" cy="920121"/>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155417" y="1750824"/>
            <a:ext cx="1388905" cy="430887"/>
          </a:xfrm>
          <a:prstGeom prst="rect">
            <a:avLst/>
          </a:prstGeom>
          <a:noFill/>
        </p:spPr>
        <p:txBody>
          <a:bodyPr wrap="none" rtlCol="0">
            <a:spAutoFit/>
          </a:bodyPr>
          <a:lstStyle/>
          <a:p>
            <a:pPr algn="ctr"/>
            <a:r>
              <a:rPr lang="en-US" sz="2200" dirty="0" smtClean="0"/>
              <a:t>Synthesize</a:t>
            </a:r>
          </a:p>
        </p:txBody>
      </p:sp>
      <p:pic>
        <p:nvPicPr>
          <p:cNvPr id="40" name="Picture 39" descr="final_result.bmp"/>
          <p:cNvPicPr>
            <a:picLocks noChangeAspect="1"/>
          </p:cNvPicPr>
          <p:nvPr/>
        </p:nvPicPr>
        <p:blipFill>
          <a:blip r:embed="rId7"/>
          <a:stretch>
            <a:fillRect/>
          </a:stretch>
        </p:blipFill>
        <p:spPr>
          <a:xfrm>
            <a:off x="5767756" y="2623853"/>
            <a:ext cx="1614271" cy="946887"/>
          </a:xfrm>
          <a:prstGeom prst="rect">
            <a:avLst/>
          </a:prstGeom>
          <a:ln>
            <a:solidFill>
              <a:schemeClr val="tx1"/>
            </a:solidFill>
          </a:ln>
        </p:spPr>
      </p:pic>
      <p:pic>
        <p:nvPicPr>
          <p:cNvPr id="48" name="Picture 47" descr="skeleton.bmp"/>
          <p:cNvPicPr>
            <a:picLocks noChangeAspect="1"/>
          </p:cNvPicPr>
          <p:nvPr/>
        </p:nvPicPr>
        <p:blipFill>
          <a:blip r:embed="rId8"/>
          <a:stretch>
            <a:fillRect/>
          </a:stretch>
        </p:blipFill>
        <p:spPr>
          <a:xfrm>
            <a:off x="228600" y="2700053"/>
            <a:ext cx="1393292" cy="945904"/>
          </a:xfrm>
          <a:prstGeom prst="rect">
            <a:avLst/>
          </a:prstGeom>
          <a:ln>
            <a:solidFill>
              <a:schemeClr val="tx1"/>
            </a:solidFill>
          </a:ln>
          <a:effectLst/>
        </p:spPr>
      </p:pic>
      <p:sp>
        <p:nvSpPr>
          <p:cNvPr id="56" name="TextBox 55"/>
          <p:cNvSpPr txBox="1"/>
          <p:nvPr/>
        </p:nvSpPr>
        <p:spPr>
          <a:xfrm>
            <a:off x="5566834" y="1597355"/>
            <a:ext cx="931858" cy="830997"/>
          </a:xfrm>
          <a:prstGeom prst="rect">
            <a:avLst/>
          </a:prstGeom>
          <a:noFill/>
        </p:spPr>
        <p:txBody>
          <a:bodyPr wrap="none" rtlCol="0">
            <a:spAutoFit/>
          </a:bodyPr>
          <a:lstStyle/>
          <a:p>
            <a:pPr algn="ctr"/>
            <a:endParaRPr lang="en-US" sz="2600" dirty="0" smtClean="0"/>
          </a:p>
          <a:p>
            <a:pPr algn="ctr"/>
            <a:r>
              <a:rPr lang="en-US" sz="2200" dirty="0" smtClean="0"/>
              <a:t>Merge</a:t>
            </a:r>
          </a:p>
        </p:txBody>
      </p:sp>
      <p:sp>
        <p:nvSpPr>
          <p:cNvPr id="13" name="Can 12"/>
          <p:cNvSpPr/>
          <p:nvPr/>
        </p:nvSpPr>
        <p:spPr>
          <a:xfrm>
            <a:off x="1926692" y="3705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9" name="Can 8"/>
          <p:cNvSpPr/>
          <p:nvPr/>
        </p:nvSpPr>
        <p:spPr>
          <a:xfrm>
            <a:off x="1926692" y="1419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67" name="TextBox 66"/>
          <p:cNvSpPr txBox="1"/>
          <p:nvPr/>
        </p:nvSpPr>
        <p:spPr>
          <a:xfrm rot="5400000">
            <a:off x="4446661" y="3084376"/>
            <a:ext cx="531353" cy="677108"/>
          </a:xfrm>
          <a:prstGeom prst="rect">
            <a:avLst/>
          </a:prstGeom>
          <a:noFill/>
        </p:spPr>
        <p:txBody>
          <a:bodyPr wrap="none" rtlCol="0">
            <a:spAutoFit/>
          </a:bodyPr>
          <a:lstStyle/>
          <a:p>
            <a:r>
              <a:rPr lang="en-US" sz="3800" b="1" dirty="0" smtClean="0"/>
              <a:t>…</a:t>
            </a:r>
            <a:endParaRPr lang="en-US" sz="3800" b="1" dirty="0"/>
          </a:p>
        </p:txBody>
      </p:sp>
      <p:cxnSp>
        <p:nvCxnSpPr>
          <p:cNvPr id="88" name="Shape 87"/>
          <p:cNvCxnSpPr>
            <a:stCxn id="48" idx="2"/>
            <a:endCxn id="22" idx="1"/>
          </p:cNvCxnSpPr>
          <p:nvPr/>
        </p:nvCxnSpPr>
        <p:spPr>
          <a:xfrm rot="16200000" flipH="1">
            <a:off x="898414" y="3672789"/>
            <a:ext cx="1740911" cy="1687246"/>
          </a:xfrm>
          <a:prstGeom prst="bentConnector2">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13" idx="4"/>
          </p:cNvCxnSpPr>
          <p:nvPr/>
        </p:nvCxnSpPr>
        <p:spPr>
          <a:xfrm>
            <a:off x="3222092" y="4086711"/>
            <a:ext cx="1033691" cy="158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45892" y="2807764"/>
            <a:ext cx="1304092"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 idx="4"/>
          </p:cNvCxnSpPr>
          <p:nvPr/>
        </p:nvCxnSpPr>
        <p:spPr>
          <a:xfrm>
            <a:off x="3222092" y="1800711"/>
            <a:ext cx="1731981"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1926692" y="2410313"/>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sp>
        <p:nvSpPr>
          <p:cNvPr id="102" name="TextBox 101"/>
          <p:cNvSpPr txBox="1"/>
          <p:nvPr/>
        </p:nvSpPr>
        <p:spPr>
          <a:xfrm>
            <a:off x="7032092" y="4940592"/>
            <a:ext cx="1719491" cy="89255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600" dirty="0" smtClean="0">
                <a:solidFill>
                  <a:schemeClr val="tx1"/>
                </a:solidFill>
              </a:rPr>
              <a:t>Final </a:t>
            </a:r>
          </a:p>
          <a:p>
            <a:pPr algn="ctr"/>
            <a:r>
              <a:rPr lang="en-US" sz="2600" dirty="0" smtClean="0">
                <a:solidFill>
                  <a:schemeClr val="tx1"/>
                </a:solidFill>
              </a:rPr>
              <a:t>Mesh</a:t>
            </a:r>
          </a:p>
        </p:txBody>
      </p:sp>
      <p:cxnSp>
        <p:nvCxnSpPr>
          <p:cNvPr id="103" name="Straight Arrow Connector 102"/>
          <p:cNvCxnSpPr>
            <a:stCxn id="22" idx="3"/>
            <a:endCxn id="102" idx="1"/>
          </p:cNvCxnSpPr>
          <p:nvPr/>
        </p:nvCxnSpPr>
        <p:spPr>
          <a:xfrm>
            <a:off x="4331983" y="5386868"/>
            <a:ext cx="2700109" cy="1588"/>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rot="5400000">
            <a:off x="5445120" y="4471912"/>
            <a:ext cx="1802344"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4643149" y="4974848"/>
            <a:ext cx="2138651" cy="892552"/>
          </a:xfrm>
          <a:prstGeom prst="rect">
            <a:avLst/>
          </a:prstGeom>
          <a:noFill/>
        </p:spPr>
        <p:txBody>
          <a:bodyPr wrap="none" rtlCol="0">
            <a:spAutoFit/>
          </a:bodyPr>
          <a:lstStyle/>
          <a:p>
            <a:pPr algn="ctr"/>
            <a:endParaRPr lang="en-US" sz="2600" dirty="0" smtClean="0"/>
          </a:p>
          <a:p>
            <a:pPr algn="ctr"/>
            <a:r>
              <a:rPr lang="en-US" sz="2600" dirty="0" smtClean="0"/>
              <a:t>Detail Transfer</a:t>
            </a:r>
          </a:p>
        </p:txBody>
      </p:sp>
      <p:cxnSp>
        <p:nvCxnSpPr>
          <p:cNvPr id="43" name="Shape 42"/>
          <p:cNvCxnSpPr>
            <a:stCxn id="48" idx="3"/>
            <a:endCxn id="9" idx="2"/>
          </p:cNvCxnSpPr>
          <p:nvPr/>
        </p:nvCxnSpPr>
        <p:spPr>
          <a:xfrm flipV="1">
            <a:off x="1621892" y="1800711"/>
            <a:ext cx="304800" cy="1372294"/>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hape 42"/>
          <p:cNvCxnSpPr>
            <a:stCxn id="48" idx="3"/>
            <a:endCxn id="13" idx="2"/>
          </p:cNvCxnSpPr>
          <p:nvPr/>
        </p:nvCxnSpPr>
        <p:spPr>
          <a:xfrm>
            <a:off x="1621892" y="3173005"/>
            <a:ext cx="304800" cy="913706"/>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hape 42"/>
          <p:cNvCxnSpPr>
            <a:stCxn id="48" idx="3"/>
            <a:endCxn id="15" idx="2"/>
          </p:cNvCxnSpPr>
          <p:nvPr/>
        </p:nvCxnSpPr>
        <p:spPr>
          <a:xfrm flipV="1">
            <a:off x="1621892" y="2791313"/>
            <a:ext cx="304800" cy="381692"/>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hape 42"/>
          <p:cNvCxnSpPr/>
          <p:nvPr/>
        </p:nvCxnSpPr>
        <p:spPr>
          <a:xfrm rot="10800000">
            <a:off x="5434550" y="1883523"/>
            <a:ext cx="335865" cy="1213775"/>
          </a:xfrm>
          <a:prstGeom prst="bentConnector3">
            <a:avLst>
              <a:gd name="adj1" fmla="val 50000"/>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0" name="Shape 42"/>
          <p:cNvCxnSpPr/>
          <p:nvPr/>
        </p:nvCxnSpPr>
        <p:spPr>
          <a:xfrm rot="10800000">
            <a:off x="5038957" y="2628495"/>
            <a:ext cx="734346" cy="468803"/>
          </a:xfrm>
          <a:prstGeom prst="bentConnector3">
            <a:avLst>
              <a:gd name="adj1" fmla="val 23516"/>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hape 42"/>
          <p:cNvCxnSpPr/>
          <p:nvPr/>
        </p:nvCxnSpPr>
        <p:spPr>
          <a:xfrm rot="10800000" flipV="1">
            <a:off x="4899540" y="3097297"/>
            <a:ext cx="870337" cy="1020960"/>
          </a:xfrm>
          <a:prstGeom prst="bentConnector3">
            <a:avLst>
              <a:gd name="adj1" fmla="val 19375"/>
            </a:avLst>
          </a:prstGeom>
          <a:ln w="254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3"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7</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par>
                                <p:cTn id="23" presetID="9"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par>
                                <p:cTn id="26" presetID="9"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dissolve">
                                      <p:cBhvr>
                                        <p:cTn id="28" dur="500"/>
                                        <p:tgtEl>
                                          <p:spTgt spid="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par>
                                <p:cTn id="34" presetID="9"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500"/>
                                        <p:tgtEl>
                                          <p:spTgt spid="3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dissolve">
                                      <p:cBhvr>
                                        <p:cTn id="48" dur="500"/>
                                        <p:tgtEl>
                                          <p:spTgt spid="3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dissolve">
                                      <p:cBhvr>
                                        <p:cTn id="54" dur="500"/>
                                        <p:tgtEl>
                                          <p:spTgt spid="67"/>
                                        </p:tgtEl>
                                      </p:cBhvr>
                                    </p:animEffect>
                                  </p:childTnLst>
                                </p:cTn>
                              </p:par>
                              <p:par>
                                <p:cTn id="55" presetID="9"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dissolve">
                                      <p:cBhvr>
                                        <p:cTn id="57" dur="500"/>
                                        <p:tgtEl>
                                          <p:spTgt spid="89"/>
                                        </p:tgtEl>
                                      </p:cBhvr>
                                    </p:animEffect>
                                  </p:childTnLst>
                                </p:cTn>
                              </p:par>
                              <p:par>
                                <p:cTn id="58" presetID="9" presetClass="entr" presetSubtype="0" fill="hold"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dissolve">
                                      <p:cBhvr>
                                        <p:cTn id="60" dur="500"/>
                                        <p:tgtEl>
                                          <p:spTgt spid="94"/>
                                        </p:tgtEl>
                                      </p:cBhvr>
                                    </p:animEffect>
                                  </p:childTnLst>
                                </p:cTn>
                              </p:par>
                              <p:par>
                                <p:cTn id="61" presetID="9"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dissolve">
                                      <p:cBhvr>
                                        <p:cTn id="63" dur="500"/>
                                        <p:tgtEl>
                                          <p:spTgt spid="9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par>
                                <p:cTn id="69" presetID="9"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dissolve">
                                      <p:cBhvr>
                                        <p:cTn id="71" dur="500"/>
                                        <p:tgtEl>
                                          <p:spTgt spid="76"/>
                                        </p:tgtEl>
                                      </p:cBhvr>
                                    </p:animEffect>
                                  </p:childTnLst>
                                </p:cTn>
                              </p:par>
                              <p:par>
                                <p:cTn id="72" presetID="9" presetClass="entr" presetSubtype="0" fill="hold"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dissolve">
                                      <p:cBhvr>
                                        <p:cTn id="74" dur="500"/>
                                        <p:tgtEl>
                                          <p:spTgt spid="8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dissolve">
                                      <p:cBhvr>
                                        <p:cTn id="80" dur="500"/>
                                        <p:tgtEl>
                                          <p:spTgt spid="95"/>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dissolve">
                                      <p:cBhvr>
                                        <p:cTn id="85" dur="500"/>
                                        <p:tgtEl>
                                          <p:spTgt spid="22"/>
                                        </p:tgtEl>
                                      </p:cBhvr>
                                    </p:animEffect>
                                  </p:childTnLst>
                                </p:cTn>
                              </p:par>
                              <p:par>
                                <p:cTn id="86" presetID="9"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dissolve">
                                      <p:cBhvr>
                                        <p:cTn id="88" dur="500"/>
                                        <p:tgtEl>
                                          <p:spTgt spid="8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dissolve">
                                      <p:cBhvr>
                                        <p:cTn id="93" dur="500"/>
                                        <p:tgtEl>
                                          <p:spTgt spid="106"/>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dissolve">
                                      <p:cBhvr>
                                        <p:cTn id="96" dur="500"/>
                                        <p:tgtEl>
                                          <p:spTgt spid="109"/>
                                        </p:tgtEl>
                                      </p:cBhvr>
                                    </p:animEffect>
                                  </p:childTnLst>
                                </p:cTn>
                              </p:par>
                              <p:par>
                                <p:cTn id="97" presetID="9"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dissolve">
                                      <p:cBhvr>
                                        <p:cTn id="99" dur="500"/>
                                        <p:tgtEl>
                                          <p:spTgt spid="103"/>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dissolve">
                                      <p:cBhvr>
                                        <p:cTn id="10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4" grpId="0" animBg="1"/>
      <p:bldP spid="35" grpId="0" animBg="1"/>
      <p:bldP spid="36" grpId="0" animBg="1"/>
      <p:bldP spid="37" grpId="0"/>
      <p:bldP spid="56" grpId="0"/>
      <p:bldP spid="13" grpId="0" animBg="1"/>
      <p:bldP spid="9" grpId="0" animBg="1"/>
      <p:bldP spid="67" grpId="0"/>
      <p:bldP spid="15" grpId="0" animBg="1"/>
      <p:bldP spid="102" grpId="0" animBg="1"/>
      <p:bldP spid="10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ewkick.mp4">
            <a:hlinkClick r:id="" action="ppaction://media"/>
          </p:cNvPr>
          <p:cNvPicPr/>
          <p:nvPr>
            <a:videoFile r:link="rId2"/>
          </p:nvPr>
        </p:nvPicPr>
        <p:blipFill>
          <a:blip r:embed="rId5"/>
          <a:stretch>
            <a:fillRect/>
          </a:stretch>
        </p:blipFill>
        <p:spPr>
          <a:xfrm>
            <a:off x="1219200" y="152400"/>
            <a:ext cx="6477000" cy="6477000"/>
          </a:xfrm>
          <a:prstGeom prst="rect">
            <a:avLst/>
          </a:prstGeom>
          <a:effectLst>
            <a:outerShdw blurRad="50800" dist="63500" dir="2700000" algn="tl" rotWithShape="0">
              <a:srgbClr val="000000">
                <a:alpha val="50000"/>
              </a:srgbClr>
            </a:outerShdw>
          </a:effectLst>
        </p:spPr>
      </p:pic>
      <p:sp>
        <p:nvSpPr>
          <p:cNvPr id="6"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8</a:t>
            </a:fld>
            <a:endParaRPr lang="en-US"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b="1" dirty="0" smtClean="0"/>
              <a:t>The Database</a:t>
            </a:r>
            <a:endParaRPr lang="en-US" b="1" dirty="0"/>
          </a:p>
        </p:txBody>
      </p:sp>
      <p:sp>
        <p:nvSpPr>
          <p:cNvPr id="30" name="TextBox 29"/>
          <p:cNvSpPr txBox="1"/>
          <p:nvPr/>
        </p:nvSpPr>
        <p:spPr>
          <a:xfrm rot="5400000">
            <a:off x="2446411" y="3099434"/>
            <a:ext cx="531353" cy="677108"/>
          </a:xfrm>
          <a:prstGeom prst="rect">
            <a:avLst/>
          </a:prstGeom>
          <a:noFill/>
        </p:spPr>
        <p:txBody>
          <a:bodyPr wrap="none" rtlCol="0">
            <a:spAutoFit/>
          </a:bodyPr>
          <a:lstStyle/>
          <a:p>
            <a:r>
              <a:rPr lang="en-US" sz="3800" b="1" dirty="0" smtClean="0"/>
              <a:t>…</a:t>
            </a:r>
            <a:endParaRPr lang="en-US" sz="3800" b="1" dirty="0"/>
          </a:p>
        </p:txBody>
      </p:sp>
      <p:pic>
        <p:nvPicPr>
          <p:cNvPr id="48" name="Picture 47" descr="skeleton.bmp"/>
          <p:cNvPicPr>
            <a:picLocks noChangeAspect="1"/>
          </p:cNvPicPr>
          <p:nvPr/>
        </p:nvPicPr>
        <p:blipFill>
          <a:blip r:embed="rId4"/>
          <a:stretch>
            <a:fillRect/>
          </a:stretch>
        </p:blipFill>
        <p:spPr>
          <a:xfrm>
            <a:off x="228600" y="2700053"/>
            <a:ext cx="1393292" cy="945904"/>
          </a:xfrm>
          <a:prstGeom prst="rect">
            <a:avLst/>
          </a:prstGeom>
          <a:ln>
            <a:solidFill>
              <a:schemeClr val="tx1"/>
            </a:solidFill>
          </a:ln>
          <a:effectLst/>
        </p:spPr>
      </p:pic>
      <p:sp>
        <p:nvSpPr>
          <p:cNvPr id="13" name="Can 12"/>
          <p:cNvSpPr/>
          <p:nvPr/>
        </p:nvSpPr>
        <p:spPr>
          <a:xfrm>
            <a:off x="1926692" y="3705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Chest</a:t>
            </a:r>
            <a:endParaRPr lang="en-US" sz="2400" dirty="0">
              <a:solidFill>
                <a:srgbClr val="0D0D0D"/>
              </a:solidFill>
            </a:endParaRPr>
          </a:p>
        </p:txBody>
      </p:sp>
      <p:sp>
        <p:nvSpPr>
          <p:cNvPr id="9" name="Can 8"/>
          <p:cNvSpPr/>
          <p:nvPr/>
        </p:nvSpPr>
        <p:spPr>
          <a:xfrm>
            <a:off x="1926692" y="1419711"/>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Elbow</a:t>
            </a:r>
            <a:endParaRPr lang="en-US" sz="2400" dirty="0">
              <a:solidFill>
                <a:srgbClr val="0D0D0D"/>
              </a:solidFill>
            </a:endParaRPr>
          </a:p>
        </p:txBody>
      </p:sp>
      <p:sp>
        <p:nvSpPr>
          <p:cNvPr id="15" name="Can 14"/>
          <p:cNvSpPr/>
          <p:nvPr/>
        </p:nvSpPr>
        <p:spPr>
          <a:xfrm>
            <a:off x="1926692" y="2410313"/>
            <a:ext cx="1295400" cy="762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rgbClr val="0D0D0D"/>
                </a:solidFill>
              </a:rPr>
              <a:t>Shoulder</a:t>
            </a:r>
            <a:endParaRPr lang="en-US" sz="2400" dirty="0">
              <a:solidFill>
                <a:srgbClr val="0D0D0D"/>
              </a:solidFill>
            </a:endParaRPr>
          </a:p>
        </p:txBody>
      </p:sp>
      <p:cxnSp>
        <p:nvCxnSpPr>
          <p:cNvPr id="43" name="Shape 42"/>
          <p:cNvCxnSpPr>
            <a:stCxn id="48" idx="3"/>
            <a:endCxn id="9" idx="2"/>
          </p:cNvCxnSpPr>
          <p:nvPr/>
        </p:nvCxnSpPr>
        <p:spPr>
          <a:xfrm flipV="1">
            <a:off x="1621892" y="1800711"/>
            <a:ext cx="304800" cy="1372294"/>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hape 42"/>
          <p:cNvCxnSpPr>
            <a:stCxn id="48" idx="3"/>
            <a:endCxn id="13" idx="2"/>
          </p:cNvCxnSpPr>
          <p:nvPr/>
        </p:nvCxnSpPr>
        <p:spPr>
          <a:xfrm>
            <a:off x="1621892" y="3173005"/>
            <a:ext cx="304800" cy="913706"/>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hape 42"/>
          <p:cNvCxnSpPr>
            <a:stCxn id="48" idx="3"/>
            <a:endCxn id="15" idx="2"/>
          </p:cNvCxnSpPr>
          <p:nvPr/>
        </p:nvCxnSpPr>
        <p:spPr>
          <a:xfrm flipV="1">
            <a:off x="1621892" y="2791313"/>
            <a:ext cx="304800" cy="381692"/>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Slide Number Placeholder 32"/>
          <p:cNvSpPr>
            <a:spLocks noGrp="1"/>
          </p:cNvSpPr>
          <p:nvPr>
            <p:ph type="sldNum" sz="quarter" idx="12"/>
          </p:nvPr>
        </p:nvSpPr>
        <p:spPr>
          <a:xfrm>
            <a:off x="6934200" y="6416675"/>
            <a:ext cx="2133600" cy="365125"/>
          </a:xfrm>
        </p:spPr>
        <p:txBody>
          <a:bodyPr/>
          <a:lstStyle/>
          <a:p>
            <a:fld id="{F75B1CE5-59FA-A347-BFA7-EC2B18705A51}" type="slidenum">
              <a:rPr lang="en-US" sz="2400" smtClean="0">
                <a:solidFill>
                  <a:schemeClr val="tx1"/>
                </a:solidFill>
              </a:rPr>
              <a:pPr/>
              <a:t>9</a:t>
            </a:fld>
            <a:endParaRPr lang="en-US" sz="24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8"/>
</p:tagLst>
</file>

<file path=ppt/tags/tag10.xml><?xml version="1.0" encoding="utf-8"?>
<p:tagLst xmlns:a="http://schemas.openxmlformats.org/drawingml/2006/main" xmlns:r="http://schemas.openxmlformats.org/officeDocument/2006/relationships" xmlns:p="http://schemas.openxmlformats.org/presentationml/2006/main">
  <p:tag name="TIMING" val="|13.5|8.1|23.8"/>
</p:tagLst>
</file>

<file path=ppt/tags/tag11.xml><?xml version="1.0" encoding="utf-8"?>
<p:tagLst xmlns:a="http://schemas.openxmlformats.org/drawingml/2006/main" xmlns:r="http://schemas.openxmlformats.org/officeDocument/2006/relationships" xmlns:p="http://schemas.openxmlformats.org/presentationml/2006/main">
  <p:tag name="TIMING" val="|7.4|4.2|4.1"/>
</p:tagLst>
</file>

<file path=ppt/tags/tag12.xml><?xml version="1.0" encoding="utf-8"?>
<p:tagLst xmlns:a="http://schemas.openxmlformats.org/drawingml/2006/main" xmlns:r="http://schemas.openxmlformats.org/officeDocument/2006/relationships" xmlns:p="http://schemas.openxmlformats.org/presentationml/2006/main">
  <p:tag name="TIMING" val="|11.8|15.5|13.1|9.1|7.1"/>
</p:tagLst>
</file>

<file path=ppt/tags/tag13.xml><?xml version="1.0" encoding="utf-8"?>
<p:tagLst xmlns:a="http://schemas.openxmlformats.org/drawingml/2006/main" xmlns:r="http://schemas.openxmlformats.org/officeDocument/2006/relationships" xmlns:p="http://schemas.openxmlformats.org/presentationml/2006/main">
  <p:tag name="TIMING" val="|9.2|10.2"/>
</p:tagLst>
</file>

<file path=ppt/tags/tag14.xml><?xml version="1.0" encoding="utf-8"?>
<p:tagLst xmlns:a="http://schemas.openxmlformats.org/drawingml/2006/main" xmlns:r="http://schemas.openxmlformats.org/officeDocument/2006/relationships" xmlns:p="http://schemas.openxmlformats.org/presentationml/2006/main">
  <p:tag name="TIMING" val="|0|23.8"/>
</p:tagLst>
</file>

<file path=ppt/tags/tag15.xml><?xml version="1.0" encoding="utf-8"?>
<p:tagLst xmlns:a="http://schemas.openxmlformats.org/drawingml/2006/main" xmlns:r="http://schemas.openxmlformats.org/officeDocument/2006/relationships" xmlns:p="http://schemas.openxmlformats.org/presentationml/2006/main">
  <p:tag name="TIMING" val="|11.8|15.5|13.1|9.1|7.1"/>
</p:tagLst>
</file>

<file path=ppt/tags/tag16.xml><?xml version="1.0" encoding="utf-8"?>
<p:tagLst xmlns:a="http://schemas.openxmlformats.org/drawingml/2006/main" xmlns:r="http://schemas.openxmlformats.org/officeDocument/2006/relationships" xmlns:p="http://schemas.openxmlformats.org/presentationml/2006/main">
  <p:tag name="TIMING" val="|8.7|6|11.2|6.1"/>
</p:tagLst>
</file>

<file path=ppt/tags/tag17.xml><?xml version="1.0" encoding="utf-8"?>
<p:tagLst xmlns:a="http://schemas.openxmlformats.org/drawingml/2006/main" xmlns:r="http://schemas.openxmlformats.org/officeDocument/2006/relationships" xmlns:p="http://schemas.openxmlformats.org/presentationml/2006/main">
  <p:tag name="TIMING" val="|21.1"/>
</p:tagLst>
</file>

<file path=ppt/tags/tag18.xml><?xml version="1.0" encoding="utf-8"?>
<p:tagLst xmlns:a="http://schemas.openxmlformats.org/drawingml/2006/main" xmlns:r="http://schemas.openxmlformats.org/officeDocument/2006/relationships" xmlns:p="http://schemas.openxmlformats.org/presentationml/2006/main">
  <p:tag name="TIMING" val="|34.4"/>
</p:tagLst>
</file>

<file path=ppt/tags/tag19.xml><?xml version="1.0" encoding="utf-8"?>
<p:tagLst xmlns:a="http://schemas.openxmlformats.org/drawingml/2006/main" xmlns:r="http://schemas.openxmlformats.org/officeDocument/2006/relationships" xmlns:p="http://schemas.openxmlformats.org/presentationml/2006/main">
  <p:tag name="TIMING" val="|62.8"/>
</p:tagLst>
</file>

<file path=ppt/tags/tag2.xml><?xml version="1.0" encoding="utf-8"?>
<p:tagLst xmlns:a="http://schemas.openxmlformats.org/drawingml/2006/main" xmlns:r="http://schemas.openxmlformats.org/officeDocument/2006/relationships" xmlns:p="http://schemas.openxmlformats.org/presentationml/2006/main">
  <p:tag name="TIMING" val="|23.6"/>
</p:tagLst>
</file>

<file path=ppt/tags/tag3.xml><?xml version="1.0" encoding="utf-8"?>
<p:tagLst xmlns:a="http://schemas.openxmlformats.org/drawingml/2006/main" xmlns:r="http://schemas.openxmlformats.org/officeDocument/2006/relationships" xmlns:p="http://schemas.openxmlformats.org/presentationml/2006/main">
  <p:tag name="TIMING" val="|13.3"/>
</p:tagLst>
</file>

<file path=ppt/tags/tag4.xml><?xml version="1.0" encoding="utf-8"?>
<p:tagLst xmlns:a="http://schemas.openxmlformats.org/drawingml/2006/main" xmlns:r="http://schemas.openxmlformats.org/officeDocument/2006/relationships" xmlns:p="http://schemas.openxmlformats.org/presentationml/2006/main">
  <p:tag name="TIMING" val="|11.8|15.5|13.1|9.1|7.1"/>
</p:tagLst>
</file>

<file path=ppt/tags/tag5.xml><?xml version="1.0" encoding="utf-8"?>
<p:tagLst xmlns:a="http://schemas.openxmlformats.org/drawingml/2006/main" xmlns:r="http://schemas.openxmlformats.org/officeDocument/2006/relationships" xmlns:p="http://schemas.openxmlformats.org/presentationml/2006/main">
  <p:tag name="TIMING" val="|24.7"/>
</p:tagLst>
</file>

<file path=ppt/tags/tag6.xml><?xml version="1.0" encoding="utf-8"?>
<p:tagLst xmlns:a="http://schemas.openxmlformats.org/drawingml/2006/main" xmlns:r="http://schemas.openxmlformats.org/officeDocument/2006/relationships" xmlns:p="http://schemas.openxmlformats.org/presentationml/2006/main">
  <p:tag name="TIMING" val="|11.8|15.5|13.1|9.1|7.1"/>
</p:tagLst>
</file>

<file path=ppt/tags/tag7.xml><?xml version="1.0" encoding="utf-8"?>
<p:tagLst xmlns:a="http://schemas.openxmlformats.org/drawingml/2006/main" xmlns:r="http://schemas.openxmlformats.org/officeDocument/2006/relationships" xmlns:p="http://schemas.openxmlformats.org/presentationml/2006/main">
  <p:tag name="TIMING" val="|20.9|16.2|16.1"/>
</p:tagLst>
</file>

<file path=ppt/tags/tag8.xml><?xml version="1.0" encoding="utf-8"?>
<p:tagLst xmlns:a="http://schemas.openxmlformats.org/drawingml/2006/main" xmlns:r="http://schemas.openxmlformats.org/officeDocument/2006/relationships" xmlns:p="http://schemas.openxmlformats.org/presentationml/2006/main">
  <p:tag name="TIMING" val="|13.6|8.8|9.7|7.2"/>
</p:tagLst>
</file>

<file path=ppt/tags/tag9.xml><?xml version="1.0" encoding="utf-8"?>
<p:tagLst xmlns:a="http://schemas.openxmlformats.org/drawingml/2006/main" xmlns:r="http://schemas.openxmlformats.org/officeDocument/2006/relationships" xmlns:p="http://schemas.openxmlformats.org/presentationml/2006/main">
  <p:tag name="TIMING" val="|11.8|15.5|13.1|9.1|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68822</TotalTime>
  <Words>2782</Words>
  <Application>Microsoft Office PowerPoint</Application>
  <PresentationFormat>On-screen Show (4:3)</PresentationFormat>
  <Paragraphs>279</Paragraphs>
  <Slides>28</Slides>
  <Notes>28</Notes>
  <HiddenSlides>0</HiddenSlides>
  <MMClips>5</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Office Theme</vt:lpstr>
      <vt:lpstr>Equation</vt:lpstr>
      <vt:lpstr>Data-Driven Cloth Animation</vt:lpstr>
      <vt:lpstr>Clothes are important.</vt:lpstr>
      <vt:lpstr>Clothing Classification</vt:lpstr>
      <vt:lpstr>Principle I: Poses decide cloth wrinkles.</vt:lpstr>
      <vt:lpstr>Principle II: Wrinkles are similar.</vt:lpstr>
      <vt:lpstr>Principle III: Wrinkles are affected locally.</vt:lpstr>
      <vt:lpstr>System Pipeline</vt:lpstr>
      <vt:lpstr>Slide 8</vt:lpstr>
      <vt:lpstr>The Database</vt:lpstr>
      <vt:lpstr>Database Construction</vt:lpstr>
      <vt:lpstr>Database Construction</vt:lpstr>
      <vt:lpstr>System Pipeline</vt:lpstr>
      <vt:lpstr>Intra-Joint Interpolation</vt:lpstr>
      <vt:lpstr>Intra-Joint Interpolation</vt:lpstr>
      <vt:lpstr>Intra-Joint Interpolation</vt:lpstr>
      <vt:lpstr>System Pipeline</vt:lpstr>
      <vt:lpstr>Inter-Joint Merging</vt:lpstr>
      <vt:lpstr>Weight map: Elbow</vt:lpstr>
      <vt:lpstr>Wrinkle Synthesis Limitations</vt:lpstr>
      <vt:lpstr>System Pipeline</vt:lpstr>
      <vt:lpstr>Slide 21</vt:lpstr>
      <vt:lpstr>Slide 22</vt:lpstr>
      <vt:lpstr>Slide 23</vt:lpstr>
      <vt:lpstr>Wrinkle Detail Transfer</vt:lpstr>
      <vt:lpstr>Slide 25</vt:lpstr>
      <vt:lpstr>Slide 26</vt:lpstr>
      <vt:lpstr>Slide 27</vt:lpstr>
      <vt:lpstr>Summary</vt:lpstr>
    </vt:vector>
  </TitlesOfParts>
  <Company>Georgia Tech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Example-Based Wrinkle Synthesis for Clothing Animation</dc:title>
  <dc:creator>Huamin Wang</dc:creator>
  <cp:lastModifiedBy>whmin</cp:lastModifiedBy>
  <cp:revision>648</cp:revision>
  <dcterms:created xsi:type="dcterms:W3CDTF">2010-07-18T21:28:13Z</dcterms:created>
  <dcterms:modified xsi:type="dcterms:W3CDTF">2012-05-06T18:37:16Z</dcterms:modified>
</cp:coreProperties>
</file>